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59" r:id="rId4"/>
    <p:sldId id="269" r:id="rId5"/>
    <p:sldId id="266" r:id="rId6"/>
    <p:sldId id="267" r:id="rId7"/>
    <p:sldId id="261" r:id="rId8"/>
    <p:sldId id="262" r:id="rId9"/>
    <p:sldId id="270" r:id="rId10"/>
    <p:sldId id="264" r:id="rId11"/>
    <p:sldId id="263" r:id="rId12"/>
    <p:sldId id="258" r:id="rId13"/>
    <p:sldId id="265" r:id="rId14"/>
  </p:sldIdLst>
  <p:sldSz cx="12192000"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Rooke" initials="RR" lastIdx="1" clrIdx="0">
    <p:extLst>
      <p:ext uri="{19B8F6BF-5375-455C-9EA6-DF929625EA0E}">
        <p15:presenceInfo xmlns:p15="http://schemas.microsoft.com/office/powerpoint/2012/main" userId="f4aa6714146c7f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4660"/>
  </p:normalViewPr>
  <p:slideViewPr>
    <p:cSldViewPr snapToGrid="0">
      <p:cViewPr varScale="1">
        <p:scale>
          <a:sx n="137" d="100"/>
          <a:sy n="137" d="100"/>
        </p:scale>
        <p:origin x="156" y="5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rmenan\AppData\Local\Microsoft\Windows\Temporary%20Internet%20Files\Content.Outlook\TZHKAABO\Book1_A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net1.cec.eu.int\CNECT\F\4\Implementation%20report-Broadband%20Cocom%20(Telecom%20Sector)\Electronic%20Communications%20Market%20Indicators%202015\Questionnaire%20B\Broadband%202015%20Jan.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net1.cec.eu.int\CNECT\F\4\Implementation%20report-Broadband%20Cocom%20(Telecom%20Sector)\Electronic%20Communications%20Market%20Indicators%202015\Questionnaire%20B\Broadband%202015%20Jan.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[Book1_AA.xlsx]Scoreboard charts!Tabla dinámica2</c:name>
    <c:fmtId val="-1"/>
  </c:pivotSource>
  <c:chart>
    <c:autoTitleDeleted val="1"/>
    <c:pivotFmts>
      <c:pivotFmt>
        <c:idx val="0"/>
        <c:spPr>
          <a:solidFill>
            <a:schemeClr val="tx1">
              <a:lumMod val="50000"/>
              <a:lumOff val="50000"/>
            </a:schemeClr>
          </a:solidFill>
        </c:spPr>
        <c:marker>
          <c:symbol val="none"/>
        </c:marker>
      </c:pivotFmt>
      <c:pivotFmt>
        <c:idx val="1"/>
        <c:spPr>
          <a:solidFill>
            <a:schemeClr val="tx2"/>
          </a:solidFill>
        </c:spPr>
        <c:marker>
          <c:symbol val="none"/>
        </c:marker>
      </c:pivotFmt>
      <c:pivotFmt>
        <c:idx val="2"/>
        <c:spPr>
          <a:solidFill>
            <a:srgbClr val="FF0000"/>
          </a:solidFill>
        </c:spPr>
        <c:marker>
          <c:symbol val="none"/>
        </c:marker>
      </c:pivotFmt>
      <c:pivotFmt>
        <c:idx val="3"/>
        <c:spPr>
          <a:solidFill>
            <a:srgbClr val="00B0F0"/>
          </a:solidFill>
        </c:spPr>
        <c:marker>
          <c:symbol val="none"/>
        </c:marker>
      </c:pivotFmt>
      <c:pivotFmt>
        <c:idx val="4"/>
        <c:spPr>
          <a:solidFill>
            <a:schemeClr val="accent4">
              <a:lumMod val="60000"/>
              <a:lumOff val="40000"/>
            </a:schemeClr>
          </a:solidFill>
        </c:spPr>
        <c:marker>
          <c:symbol val="none"/>
        </c:marker>
      </c:pivotFmt>
      <c:pivotFmt>
        <c:idx val="5"/>
        <c:spPr>
          <a:solidFill>
            <a:schemeClr val="tx1">
              <a:lumMod val="50000"/>
              <a:lumOff val="50000"/>
            </a:schemeClr>
          </a:solidFill>
        </c:spPr>
        <c:marker>
          <c:symbol val="none"/>
        </c:marker>
      </c:pivotFmt>
      <c:pivotFmt>
        <c:idx val="6"/>
        <c:spPr>
          <a:solidFill>
            <a:schemeClr val="tx2"/>
          </a:solidFill>
        </c:spPr>
        <c:marker>
          <c:symbol val="none"/>
        </c:marker>
      </c:pivotFmt>
      <c:pivotFmt>
        <c:idx val="7"/>
        <c:spPr>
          <a:solidFill>
            <a:srgbClr val="FF0000"/>
          </a:solidFill>
        </c:spPr>
        <c:marker>
          <c:symbol val="none"/>
        </c:marker>
      </c:pivotFmt>
      <c:pivotFmt>
        <c:idx val="8"/>
        <c:spPr>
          <a:solidFill>
            <a:srgbClr val="00B0F0"/>
          </a:solidFill>
        </c:spPr>
        <c:marker>
          <c:symbol val="none"/>
        </c:marker>
      </c:pivotFmt>
      <c:pivotFmt>
        <c:idx val="9"/>
        <c:spPr>
          <a:solidFill>
            <a:schemeClr val="accent4">
              <a:lumMod val="60000"/>
              <a:lumOff val="40000"/>
            </a:schemeClr>
          </a:solidFill>
        </c:spPr>
        <c:marker>
          <c:symbol val="none"/>
        </c:marker>
      </c:pivotFmt>
      <c:pivotFmt>
        <c:idx val="10"/>
        <c:spPr>
          <a:solidFill>
            <a:schemeClr val="tx1">
              <a:lumMod val="50000"/>
              <a:lumOff val="50000"/>
            </a:schemeClr>
          </a:solidFill>
        </c:spPr>
        <c:marker>
          <c:symbol val="none"/>
        </c:marker>
      </c:pivotFmt>
      <c:pivotFmt>
        <c:idx val="11"/>
        <c:spPr>
          <a:solidFill>
            <a:schemeClr val="tx2"/>
          </a:solidFill>
        </c:spPr>
        <c:marker>
          <c:symbol val="none"/>
        </c:marker>
      </c:pivotFmt>
      <c:pivotFmt>
        <c:idx val="12"/>
        <c:spPr>
          <a:solidFill>
            <a:srgbClr val="FF0000"/>
          </a:solidFill>
        </c:spPr>
        <c:marker>
          <c:symbol val="none"/>
        </c:marker>
      </c:pivotFmt>
      <c:pivotFmt>
        <c:idx val="13"/>
        <c:spPr>
          <a:solidFill>
            <a:srgbClr val="00B0F0"/>
          </a:solidFill>
        </c:spPr>
        <c:marker>
          <c:symbol val="none"/>
        </c:marker>
      </c:pivotFmt>
      <c:pivotFmt>
        <c:idx val="14"/>
        <c:spPr>
          <a:solidFill>
            <a:schemeClr val="accent4">
              <a:lumMod val="60000"/>
              <a:lumOff val="40000"/>
            </a:schemeClr>
          </a:solidFill>
        </c:spPr>
        <c:marker>
          <c:symbol val="none"/>
        </c:marker>
      </c:pivotFmt>
    </c:pivotFmts>
    <c:plotArea>
      <c:layout>
        <c:manualLayout>
          <c:layoutTarget val="inner"/>
          <c:xMode val="edge"/>
          <c:yMode val="edge"/>
          <c:x val="5.9194124339607801E-2"/>
          <c:y val="0.15819750308872199"/>
          <c:w val="0.923731739586102"/>
          <c:h val="0.70089163178621905"/>
        </c:manualLayout>
      </c:layout>
      <c:barChart>
        <c:barDir val="col"/>
        <c:grouping val="stacked"/>
        <c:varyColors val="0"/>
        <c:ser>
          <c:idx val="0"/>
          <c:order val="0"/>
          <c:tx>
            <c:strRef>
              <c:f>'Scoreboard charts'!$Y$300:$Y$301</c:f>
              <c:strCache>
                <c:ptCount val="1"/>
                <c:pt idx="0">
                  <c:v>1 Connectivity</c:v>
                </c:pt>
              </c:strCache>
            </c:strRef>
          </c:tx>
          <c:spPr>
            <a:solidFill>
              <a:schemeClr val="tx1">
                <a:lumMod val="50000"/>
                <a:lumOff val="50000"/>
              </a:schemeClr>
            </a:solidFill>
          </c:spPr>
          <c:invertIfNegative val="0"/>
          <c:cat>
            <c:strRef>
              <c:f>'Scoreboard charts'!$X$302:$X$331</c:f>
              <c:strCache>
                <c:ptCount val="29"/>
                <c:pt idx="0">
                  <c:v>DK</c:v>
                </c:pt>
                <c:pt idx="1">
                  <c:v>SE</c:v>
                </c:pt>
                <c:pt idx="2">
                  <c:v>NL</c:v>
                </c:pt>
                <c:pt idx="3">
                  <c:v>FI</c:v>
                </c:pt>
                <c:pt idx="4">
                  <c:v>BE</c:v>
                </c:pt>
                <c:pt idx="5">
                  <c:v>UK</c:v>
                </c:pt>
                <c:pt idx="6">
                  <c:v>EE</c:v>
                </c:pt>
                <c:pt idx="7">
                  <c:v>LU</c:v>
                </c:pt>
                <c:pt idx="8">
                  <c:v>IE</c:v>
                </c:pt>
                <c:pt idx="9">
                  <c:v>DE</c:v>
                </c:pt>
                <c:pt idx="10">
                  <c:v>LT</c:v>
                </c:pt>
                <c:pt idx="11">
                  <c:v>ES</c:v>
                </c:pt>
                <c:pt idx="12">
                  <c:v>AT</c:v>
                </c:pt>
                <c:pt idx="13">
                  <c:v>FR</c:v>
                </c:pt>
                <c:pt idx="14">
                  <c:v>MT</c:v>
                </c:pt>
                <c:pt idx="15">
                  <c:v>EU28</c:v>
                </c:pt>
                <c:pt idx="16">
                  <c:v>PT</c:v>
                </c:pt>
                <c:pt idx="17">
                  <c:v>CZ</c:v>
                </c:pt>
                <c:pt idx="18">
                  <c:v>LV</c:v>
                </c:pt>
                <c:pt idx="19">
                  <c:v>SI</c:v>
                </c:pt>
                <c:pt idx="20">
                  <c:v>HU</c:v>
                </c:pt>
                <c:pt idx="21">
                  <c:v>SK</c:v>
                </c:pt>
                <c:pt idx="22">
                  <c:v>CY</c:v>
                </c:pt>
                <c:pt idx="23">
                  <c:v>PL</c:v>
                </c:pt>
                <c:pt idx="24">
                  <c:v>HR</c:v>
                </c:pt>
                <c:pt idx="25">
                  <c:v>IT</c:v>
                </c:pt>
                <c:pt idx="26">
                  <c:v>EL</c:v>
                </c:pt>
                <c:pt idx="27">
                  <c:v>BG</c:v>
                </c:pt>
                <c:pt idx="28">
                  <c:v>RO</c:v>
                </c:pt>
              </c:strCache>
            </c:strRef>
          </c:cat>
          <c:val>
            <c:numRef>
              <c:f>'Scoreboard charts'!$Y$302:$Y$331</c:f>
              <c:numCache>
                <c:formatCode>General</c:formatCode>
                <c:ptCount val="29"/>
                <c:pt idx="0">
                  <c:v>17.274192490400001</c:v>
                </c:pt>
                <c:pt idx="1">
                  <c:v>17.368529755800001</c:v>
                </c:pt>
                <c:pt idx="2">
                  <c:v>17.6351578047</c:v>
                </c:pt>
                <c:pt idx="3">
                  <c:v>14.979907578700001</c:v>
                </c:pt>
                <c:pt idx="4">
                  <c:v>19.366444698599999</c:v>
                </c:pt>
                <c:pt idx="5">
                  <c:v>16.973968813999999</c:v>
                </c:pt>
                <c:pt idx="6">
                  <c:v>13.4321444384</c:v>
                </c:pt>
                <c:pt idx="7">
                  <c:v>17.731780171499999</c:v>
                </c:pt>
                <c:pt idx="8">
                  <c:v>13.1305387983</c:v>
                </c:pt>
                <c:pt idx="9">
                  <c:v>16.374588097</c:v>
                </c:pt>
                <c:pt idx="10">
                  <c:v>15.9763653077</c:v>
                </c:pt>
                <c:pt idx="11">
                  <c:v>13.349222108799999</c:v>
                </c:pt>
                <c:pt idx="12">
                  <c:v>13.9652590883</c:v>
                </c:pt>
                <c:pt idx="13">
                  <c:v>12.703913954000001</c:v>
                </c:pt>
                <c:pt idx="14">
                  <c:v>14.425639177400001</c:v>
                </c:pt>
                <c:pt idx="15">
                  <c:v>13.6396350887</c:v>
                </c:pt>
                <c:pt idx="16">
                  <c:v>13.7922610021</c:v>
                </c:pt>
                <c:pt idx="17">
                  <c:v>13.773981195599999</c:v>
                </c:pt>
                <c:pt idx="18">
                  <c:v>15.267919319500001</c:v>
                </c:pt>
                <c:pt idx="19">
                  <c:v>10.6046528663</c:v>
                </c:pt>
                <c:pt idx="20">
                  <c:v>13.414003649</c:v>
                </c:pt>
                <c:pt idx="21">
                  <c:v>11.272729264500001</c:v>
                </c:pt>
                <c:pt idx="22">
                  <c:v>10.6370423963</c:v>
                </c:pt>
                <c:pt idx="23">
                  <c:v>11.5515482718</c:v>
                </c:pt>
                <c:pt idx="24">
                  <c:v>8.1976589490999991</c:v>
                </c:pt>
                <c:pt idx="25">
                  <c:v>9.2364456707400002</c:v>
                </c:pt>
                <c:pt idx="26">
                  <c:v>10.2715975206</c:v>
                </c:pt>
                <c:pt idx="27">
                  <c:v>10.891265860400001</c:v>
                </c:pt>
                <c:pt idx="28">
                  <c:v>12.1452669758</c:v>
                </c:pt>
              </c:numCache>
            </c:numRef>
          </c:val>
          <c:extLst>
            <c:ext xmlns:c16="http://schemas.microsoft.com/office/drawing/2014/chart" uri="{C3380CC4-5D6E-409C-BE32-E72D297353CC}">
              <c16:uniqueId val="{00000000-1830-430F-8241-0A6E3F34C6D7}"/>
            </c:ext>
          </c:extLst>
        </c:ser>
        <c:ser>
          <c:idx val="1"/>
          <c:order val="1"/>
          <c:tx>
            <c:strRef>
              <c:f>'Scoreboard charts'!$Z$300:$Z$301</c:f>
              <c:strCache>
                <c:ptCount val="1"/>
                <c:pt idx="0">
                  <c:v>2 Human Capital</c:v>
                </c:pt>
              </c:strCache>
            </c:strRef>
          </c:tx>
          <c:spPr>
            <a:solidFill>
              <a:schemeClr val="tx2"/>
            </a:solidFill>
          </c:spPr>
          <c:invertIfNegative val="0"/>
          <c:cat>
            <c:strRef>
              <c:f>'Scoreboard charts'!$X$302:$X$331</c:f>
              <c:strCache>
                <c:ptCount val="29"/>
                <c:pt idx="0">
                  <c:v>DK</c:v>
                </c:pt>
                <c:pt idx="1">
                  <c:v>SE</c:v>
                </c:pt>
                <c:pt idx="2">
                  <c:v>NL</c:v>
                </c:pt>
                <c:pt idx="3">
                  <c:v>FI</c:v>
                </c:pt>
                <c:pt idx="4">
                  <c:v>BE</c:v>
                </c:pt>
                <c:pt idx="5">
                  <c:v>UK</c:v>
                </c:pt>
                <c:pt idx="6">
                  <c:v>EE</c:v>
                </c:pt>
                <c:pt idx="7">
                  <c:v>LU</c:v>
                </c:pt>
                <c:pt idx="8">
                  <c:v>IE</c:v>
                </c:pt>
                <c:pt idx="9">
                  <c:v>DE</c:v>
                </c:pt>
                <c:pt idx="10">
                  <c:v>LT</c:v>
                </c:pt>
                <c:pt idx="11">
                  <c:v>ES</c:v>
                </c:pt>
                <c:pt idx="12">
                  <c:v>AT</c:v>
                </c:pt>
                <c:pt idx="13">
                  <c:v>FR</c:v>
                </c:pt>
                <c:pt idx="14">
                  <c:v>MT</c:v>
                </c:pt>
                <c:pt idx="15">
                  <c:v>EU28</c:v>
                </c:pt>
                <c:pt idx="16">
                  <c:v>PT</c:v>
                </c:pt>
                <c:pt idx="17">
                  <c:v>CZ</c:v>
                </c:pt>
                <c:pt idx="18">
                  <c:v>LV</c:v>
                </c:pt>
                <c:pt idx="19">
                  <c:v>SI</c:v>
                </c:pt>
                <c:pt idx="20">
                  <c:v>HU</c:v>
                </c:pt>
                <c:pt idx="21">
                  <c:v>SK</c:v>
                </c:pt>
                <c:pt idx="22">
                  <c:v>CY</c:v>
                </c:pt>
                <c:pt idx="23">
                  <c:v>PL</c:v>
                </c:pt>
                <c:pt idx="24">
                  <c:v>HR</c:v>
                </c:pt>
                <c:pt idx="25">
                  <c:v>IT</c:v>
                </c:pt>
                <c:pt idx="26">
                  <c:v>EL</c:v>
                </c:pt>
                <c:pt idx="27">
                  <c:v>BG</c:v>
                </c:pt>
                <c:pt idx="28">
                  <c:v>RO</c:v>
                </c:pt>
              </c:strCache>
            </c:strRef>
          </c:cat>
          <c:val>
            <c:numRef>
              <c:f>'Scoreboard charts'!$Z$302:$Z$331</c:f>
              <c:numCache>
                <c:formatCode>General</c:formatCode>
                <c:ptCount val="29"/>
                <c:pt idx="0">
                  <c:v>18.273127062699999</c:v>
                </c:pt>
                <c:pt idx="1">
                  <c:v>18.706153052800001</c:v>
                </c:pt>
                <c:pt idx="2">
                  <c:v>16.6439521452</c:v>
                </c:pt>
                <c:pt idx="3">
                  <c:v>19.477815594100001</c:v>
                </c:pt>
                <c:pt idx="4">
                  <c:v>15.1556435644</c:v>
                </c:pt>
                <c:pt idx="5">
                  <c:v>18.115189769000001</c:v>
                </c:pt>
                <c:pt idx="6">
                  <c:v>14.842440181500001</c:v>
                </c:pt>
                <c:pt idx="7">
                  <c:v>16.210476485099999</c:v>
                </c:pt>
                <c:pt idx="8">
                  <c:v>15.441998762400001</c:v>
                </c:pt>
                <c:pt idx="9">
                  <c:v>15.0707817657</c:v>
                </c:pt>
                <c:pt idx="10">
                  <c:v>12.5374731848</c:v>
                </c:pt>
                <c:pt idx="11">
                  <c:v>12.576396452099999</c:v>
                </c:pt>
                <c:pt idx="12">
                  <c:v>14.2051299505</c:v>
                </c:pt>
                <c:pt idx="13">
                  <c:v>14.5285787954</c:v>
                </c:pt>
                <c:pt idx="14">
                  <c:v>12.331148927399999</c:v>
                </c:pt>
                <c:pt idx="15">
                  <c:v>13.591130363</c:v>
                </c:pt>
                <c:pt idx="16">
                  <c:v>10.6311200495</c:v>
                </c:pt>
                <c:pt idx="17">
                  <c:v>13.599696782200001</c:v>
                </c:pt>
                <c:pt idx="18">
                  <c:v>11.2210664191</c:v>
                </c:pt>
                <c:pt idx="19">
                  <c:v>12.795567244200001</c:v>
                </c:pt>
                <c:pt idx="20">
                  <c:v>11.9909014026</c:v>
                </c:pt>
                <c:pt idx="21">
                  <c:v>13.181332508300001</c:v>
                </c:pt>
                <c:pt idx="22">
                  <c:v>9.8374711221099975</c:v>
                </c:pt>
                <c:pt idx="23">
                  <c:v>10.680416666699999</c:v>
                </c:pt>
                <c:pt idx="24">
                  <c:v>10.6952860561</c:v>
                </c:pt>
                <c:pt idx="25">
                  <c:v>10.1458807756</c:v>
                </c:pt>
                <c:pt idx="26">
                  <c:v>8.9011901815199987</c:v>
                </c:pt>
                <c:pt idx="27">
                  <c:v>7.9136344884499996</c:v>
                </c:pt>
                <c:pt idx="28">
                  <c:v>6.8018502475199956</c:v>
                </c:pt>
              </c:numCache>
            </c:numRef>
          </c:val>
          <c:extLst>
            <c:ext xmlns:c16="http://schemas.microsoft.com/office/drawing/2014/chart" uri="{C3380CC4-5D6E-409C-BE32-E72D297353CC}">
              <c16:uniqueId val="{00000001-1830-430F-8241-0A6E3F34C6D7}"/>
            </c:ext>
          </c:extLst>
        </c:ser>
        <c:ser>
          <c:idx val="2"/>
          <c:order val="2"/>
          <c:tx>
            <c:strRef>
              <c:f>'Scoreboard charts'!$AA$300:$AA$301</c:f>
              <c:strCache>
                <c:ptCount val="1"/>
                <c:pt idx="0">
                  <c:v>3 Use of Internet</c:v>
                </c:pt>
              </c:strCache>
            </c:strRef>
          </c:tx>
          <c:spPr>
            <a:solidFill>
              <a:srgbClr val="FF0000"/>
            </a:solidFill>
          </c:spPr>
          <c:invertIfNegative val="0"/>
          <c:cat>
            <c:strRef>
              <c:f>'Scoreboard charts'!$X$302:$X$331</c:f>
              <c:strCache>
                <c:ptCount val="29"/>
                <c:pt idx="0">
                  <c:v>DK</c:v>
                </c:pt>
                <c:pt idx="1">
                  <c:v>SE</c:v>
                </c:pt>
                <c:pt idx="2">
                  <c:v>NL</c:v>
                </c:pt>
                <c:pt idx="3">
                  <c:v>FI</c:v>
                </c:pt>
                <c:pt idx="4">
                  <c:v>BE</c:v>
                </c:pt>
                <c:pt idx="5">
                  <c:v>UK</c:v>
                </c:pt>
                <c:pt idx="6">
                  <c:v>EE</c:v>
                </c:pt>
                <c:pt idx="7">
                  <c:v>LU</c:v>
                </c:pt>
                <c:pt idx="8">
                  <c:v>IE</c:v>
                </c:pt>
                <c:pt idx="9">
                  <c:v>DE</c:v>
                </c:pt>
                <c:pt idx="10">
                  <c:v>LT</c:v>
                </c:pt>
                <c:pt idx="11">
                  <c:v>ES</c:v>
                </c:pt>
                <c:pt idx="12">
                  <c:v>AT</c:v>
                </c:pt>
                <c:pt idx="13">
                  <c:v>FR</c:v>
                </c:pt>
                <c:pt idx="14">
                  <c:v>MT</c:v>
                </c:pt>
                <c:pt idx="15">
                  <c:v>EU28</c:v>
                </c:pt>
                <c:pt idx="16">
                  <c:v>PT</c:v>
                </c:pt>
                <c:pt idx="17">
                  <c:v>CZ</c:v>
                </c:pt>
                <c:pt idx="18">
                  <c:v>LV</c:v>
                </c:pt>
                <c:pt idx="19">
                  <c:v>SI</c:v>
                </c:pt>
                <c:pt idx="20">
                  <c:v>HU</c:v>
                </c:pt>
                <c:pt idx="21">
                  <c:v>SK</c:v>
                </c:pt>
                <c:pt idx="22">
                  <c:v>CY</c:v>
                </c:pt>
                <c:pt idx="23">
                  <c:v>PL</c:v>
                </c:pt>
                <c:pt idx="24">
                  <c:v>HR</c:v>
                </c:pt>
                <c:pt idx="25">
                  <c:v>IT</c:v>
                </c:pt>
                <c:pt idx="26">
                  <c:v>EL</c:v>
                </c:pt>
                <c:pt idx="27">
                  <c:v>BG</c:v>
                </c:pt>
                <c:pt idx="28">
                  <c:v>RO</c:v>
                </c:pt>
              </c:strCache>
            </c:strRef>
          </c:cat>
          <c:val>
            <c:numRef>
              <c:f>'Scoreboard charts'!$AA$302:$AA$331</c:f>
              <c:numCache>
                <c:formatCode>General</c:formatCode>
                <c:ptCount val="29"/>
                <c:pt idx="0">
                  <c:v>8.9738436884300015</c:v>
                </c:pt>
                <c:pt idx="1">
                  <c:v>8.9873052666700008</c:v>
                </c:pt>
                <c:pt idx="2">
                  <c:v>7.989835078939997</c:v>
                </c:pt>
                <c:pt idx="3">
                  <c:v>7.4483410253800004</c:v>
                </c:pt>
                <c:pt idx="4">
                  <c:v>7.5954400260499968</c:v>
                </c:pt>
                <c:pt idx="5">
                  <c:v>6.8696636834399998</c:v>
                </c:pt>
                <c:pt idx="6">
                  <c:v>8.0428695492200006</c:v>
                </c:pt>
                <c:pt idx="7">
                  <c:v>7.6495064467299958</c:v>
                </c:pt>
                <c:pt idx="8">
                  <c:v>6.1342623377500001</c:v>
                </c:pt>
                <c:pt idx="9">
                  <c:v>5.738833144</c:v>
                </c:pt>
                <c:pt idx="10">
                  <c:v>7.53152657505</c:v>
                </c:pt>
                <c:pt idx="11">
                  <c:v>5.6997295684299969</c:v>
                </c:pt>
                <c:pt idx="12">
                  <c:v>5.4215108861599957</c:v>
                </c:pt>
                <c:pt idx="13">
                  <c:v>6.8271666297199944</c:v>
                </c:pt>
                <c:pt idx="14">
                  <c:v>6.6077125249399957</c:v>
                </c:pt>
                <c:pt idx="15">
                  <c:v>6.165895510069995</c:v>
                </c:pt>
                <c:pt idx="16">
                  <c:v>6.2848442348900004</c:v>
                </c:pt>
                <c:pt idx="17">
                  <c:v>5.8754080248499996</c:v>
                </c:pt>
                <c:pt idx="18">
                  <c:v>7.47170034112</c:v>
                </c:pt>
                <c:pt idx="19">
                  <c:v>6.2014825793699968</c:v>
                </c:pt>
                <c:pt idx="20">
                  <c:v>6.6798553150100002</c:v>
                </c:pt>
                <c:pt idx="21">
                  <c:v>5.9999317244199997</c:v>
                </c:pt>
                <c:pt idx="22">
                  <c:v>6.3554007361099956</c:v>
                </c:pt>
                <c:pt idx="23">
                  <c:v>5.4407852276399957</c:v>
                </c:pt>
                <c:pt idx="24">
                  <c:v>5.0319201787000001</c:v>
                </c:pt>
                <c:pt idx="25">
                  <c:v>4.6358733329000001</c:v>
                </c:pt>
                <c:pt idx="26">
                  <c:v>4.9839346753199969</c:v>
                </c:pt>
                <c:pt idx="27">
                  <c:v>5.99287849168</c:v>
                </c:pt>
                <c:pt idx="28">
                  <c:v>4.077282367559997</c:v>
                </c:pt>
              </c:numCache>
            </c:numRef>
          </c:val>
          <c:extLst>
            <c:ext xmlns:c16="http://schemas.microsoft.com/office/drawing/2014/chart" uri="{C3380CC4-5D6E-409C-BE32-E72D297353CC}">
              <c16:uniqueId val="{00000002-1830-430F-8241-0A6E3F34C6D7}"/>
            </c:ext>
          </c:extLst>
        </c:ser>
        <c:ser>
          <c:idx val="3"/>
          <c:order val="3"/>
          <c:tx>
            <c:strRef>
              <c:f>'Scoreboard charts'!$AB$300:$AB$301</c:f>
              <c:strCache>
                <c:ptCount val="1"/>
                <c:pt idx="0">
                  <c:v>4 Integration of Digital Technology</c:v>
                </c:pt>
              </c:strCache>
            </c:strRef>
          </c:tx>
          <c:spPr>
            <a:solidFill>
              <a:srgbClr val="00B0F0"/>
            </a:solidFill>
          </c:spPr>
          <c:invertIfNegative val="0"/>
          <c:cat>
            <c:strRef>
              <c:f>'Scoreboard charts'!$X$302:$X$331</c:f>
              <c:strCache>
                <c:ptCount val="29"/>
                <c:pt idx="0">
                  <c:v>DK</c:v>
                </c:pt>
                <c:pt idx="1">
                  <c:v>SE</c:v>
                </c:pt>
                <c:pt idx="2">
                  <c:v>NL</c:v>
                </c:pt>
                <c:pt idx="3">
                  <c:v>FI</c:v>
                </c:pt>
                <c:pt idx="4">
                  <c:v>BE</c:v>
                </c:pt>
                <c:pt idx="5">
                  <c:v>UK</c:v>
                </c:pt>
                <c:pt idx="6">
                  <c:v>EE</c:v>
                </c:pt>
                <c:pt idx="7">
                  <c:v>LU</c:v>
                </c:pt>
                <c:pt idx="8">
                  <c:v>IE</c:v>
                </c:pt>
                <c:pt idx="9">
                  <c:v>DE</c:v>
                </c:pt>
                <c:pt idx="10">
                  <c:v>LT</c:v>
                </c:pt>
                <c:pt idx="11">
                  <c:v>ES</c:v>
                </c:pt>
                <c:pt idx="12">
                  <c:v>AT</c:v>
                </c:pt>
                <c:pt idx="13">
                  <c:v>FR</c:v>
                </c:pt>
                <c:pt idx="14">
                  <c:v>MT</c:v>
                </c:pt>
                <c:pt idx="15">
                  <c:v>EU28</c:v>
                </c:pt>
                <c:pt idx="16">
                  <c:v>PT</c:v>
                </c:pt>
                <c:pt idx="17">
                  <c:v>CZ</c:v>
                </c:pt>
                <c:pt idx="18">
                  <c:v>LV</c:v>
                </c:pt>
                <c:pt idx="19">
                  <c:v>SI</c:v>
                </c:pt>
                <c:pt idx="20">
                  <c:v>HU</c:v>
                </c:pt>
                <c:pt idx="21">
                  <c:v>SK</c:v>
                </c:pt>
                <c:pt idx="22">
                  <c:v>CY</c:v>
                </c:pt>
                <c:pt idx="23">
                  <c:v>PL</c:v>
                </c:pt>
                <c:pt idx="24">
                  <c:v>HR</c:v>
                </c:pt>
                <c:pt idx="25">
                  <c:v>IT</c:v>
                </c:pt>
                <c:pt idx="26">
                  <c:v>EL</c:v>
                </c:pt>
                <c:pt idx="27">
                  <c:v>BG</c:v>
                </c:pt>
                <c:pt idx="28">
                  <c:v>RO</c:v>
                </c:pt>
              </c:strCache>
            </c:strRef>
          </c:cat>
          <c:val>
            <c:numRef>
              <c:f>'Scoreboard charts'!$AB$302:$AB$331</c:f>
              <c:numCache>
                <c:formatCode>General</c:formatCode>
                <c:ptCount val="29"/>
                <c:pt idx="0">
                  <c:v>10.4556866444</c:v>
                </c:pt>
                <c:pt idx="1">
                  <c:v>9.7953608480799996</c:v>
                </c:pt>
                <c:pt idx="2">
                  <c:v>8.4324909290900028</c:v>
                </c:pt>
                <c:pt idx="3">
                  <c:v>9.0976013878699984</c:v>
                </c:pt>
                <c:pt idx="4">
                  <c:v>9.2634832780400007</c:v>
                </c:pt>
                <c:pt idx="5">
                  <c:v>6.17334615559</c:v>
                </c:pt>
                <c:pt idx="6">
                  <c:v>5.3402823642400001</c:v>
                </c:pt>
                <c:pt idx="7">
                  <c:v>6.5295370657099969</c:v>
                </c:pt>
                <c:pt idx="8">
                  <c:v>9.3920072647300028</c:v>
                </c:pt>
                <c:pt idx="9">
                  <c:v>7.9101305586599944</c:v>
                </c:pt>
                <c:pt idx="10">
                  <c:v>7.8851572357199968</c:v>
                </c:pt>
                <c:pt idx="11">
                  <c:v>7.1761861786199956</c:v>
                </c:pt>
                <c:pt idx="12">
                  <c:v>7.3425374537499968</c:v>
                </c:pt>
                <c:pt idx="13">
                  <c:v>6.2658342648299943</c:v>
                </c:pt>
                <c:pt idx="14">
                  <c:v>7.5118364156400004</c:v>
                </c:pt>
                <c:pt idx="15">
                  <c:v>6.5496459085899996</c:v>
                </c:pt>
                <c:pt idx="16">
                  <c:v>7.4079823822400002</c:v>
                </c:pt>
                <c:pt idx="17">
                  <c:v>8.1988927915799987</c:v>
                </c:pt>
                <c:pt idx="18">
                  <c:v>3.77963692369</c:v>
                </c:pt>
                <c:pt idx="19">
                  <c:v>6.0118901970199996</c:v>
                </c:pt>
                <c:pt idx="20">
                  <c:v>4.3532864089899972</c:v>
                </c:pt>
                <c:pt idx="21">
                  <c:v>5.7794448014600004</c:v>
                </c:pt>
                <c:pt idx="22">
                  <c:v>6.1591049504999944</c:v>
                </c:pt>
                <c:pt idx="23">
                  <c:v>4.2340100752199969</c:v>
                </c:pt>
                <c:pt idx="24">
                  <c:v>7.5532304270399973</c:v>
                </c:pt>
                <c:pt idx="25">
                  <c:v>5.707015133509997</c:v>
                </c:pt>
                <c:pt idx="26">
                  <c:v>6.1082251042999998</c:v>
                </c:pt>
                <c:pt idx="27">
                  <c:v>4.8596033043300002</c:v>
                </c:pt>
                <c:pt idx="28">
                  <c:v>3.86136888889</c:v>
                </c:pt>
              </c:numCache>
            </c:numRef>
          </c:val>
          <c:extLst>
            <c:ext xmlns:c16="http://schemas.microsoft.com/office/drawing/2014/chart" uri="{C3380CC4-5D6E-409C-BE32-E72D297353CC}">
              <c16:uniqueId val="{00000003-1830-430F-8241-0A6E3F34C6D7}"/>
            </c:ext>
          </c:extLst>
        </c:ser>
        <c:ser>
          <c:idx val="4"/>
          <c:order val="4"/>
          <c:tx>
            <c:strRef>
              <c:f>'Scoreboard charts'!$AC$300:$AC$301</c:f>
              <c:strCache>
                <c:ptCount val="1"/>
                <c:pt idx="0">
                  <c:v>5 Digital Public Services</c:v>
                </c:pt>
              </c:strCache>
            </c:strRef>
          </c:tx>
          <c:spPr>
            <a:solidFill>
              <a:schemeClr val="accent4">
                <a:lumMod val="60000"/>
                <a:lumOff val="40000"/>
              </a:schemeClr>
            </a:solidFill>
          </c:spPr>
          <c:invertIfNegative val="0"/>
          <c:cat>
            <c:strRef>
              <c:f>'Scoreboard charts'!$X$302:$X$331</c:f>
              <c:strCache>
                <c:ptCount val="29"/>
                <c:pt idx="0">
                  <c:v>DK</c:v>
                </c:pt>
                <c:pt idx="1">
                  <c:v>SE</c:v>
                </c:pt>
                <c:pt idx="2">
                  <c:v>NL</c:v>
                </c:pt>
                <c:pt idx="3">
                  <c:v>FI</c:v>
                </c:pt>
                <c:pt idx="4">
                  <c:v>BE</c:v>
                </c:pt>
                <c:pt idx="5">
                  <c:v>UK</c:v>
                </c:pt>
                <c:pt idx="6">
                  <c:v>EE</c:v>
                </c:pt>
                <c:pt idx="7">
                  <c:v>LU</c:v>
                </c:pt>
                <c:pt idx="8">
                  <c:v>IE</c:v>
                </c:pt>
                <c:pt idx="9">
                  <c:v>DE</c:v>
                </c:pt>
                <c:pt idx="10">
                  <c:v>LT</c:v>
                </c:pt>
                <c:pt idx="11">
                  <c:v>ES</c:v>
                </c:pt>
                <c:pt idx="12">
                  <c:v>AT</c:v>
                </c:pt>
                <c:pt idx="13">
                  <c:v>FR</c:v>
                </c:pt>
                <c:pt idx="14">
                  <c:v>MT</c:v>
                </c:pt>
                <c:pt idx="15">
                  <c:v>EU28</c:v>
                </c:pt>
                <c:pt idx="16">
                  <c:v>PT</c:v>
                </c:pt>
                <c:pt idx="17">
                  <c:v>CZ</c:v>
                </c:pt>
                <c:pt idx="18">
                  <c:v>LV</c:v>
                </c:pt>
                <c:pt idx="19">
                  <c:v>SI</c:v>
                </c:pt>
                <c:pt idx="20">
                  <c:v>HU</c:v>
                </c:pt>
                <c:pt idx="21">
                  <c:v>SK</c:v>
                </c:pt>
                <c:pt idx="22">
                  <c:v>CY</c:v>
                </c:pt>
                <c:pt idx="23">
                  <c:v>PL</c:v>
                </c:pt>
                <c:pt idx="24">
                  <c:v>HR</c:v>
                </c:pt>
                <c:pt idx="25">
                  <c:v>IT</c:v>
                </c:pt>
                <c:pt idx="26">
                  <c:v>EL</c:v>
                </c:pt>
                <c:pt idx="27">
                  <c:v>BG</c:v>
                </c:pt>
                <c:pt idx="28">
                  <c:v>RO</c:v>
                </c:pt>
              </c:strCache>
            </c:strRef>
          </c:cat>
          <c:val>
            <c:numRef>
              <c:f>'Scoreboard charts'!$AC$302:$AC$331</c:f>
              <c:numCache>
                <c:formatCode>General</c:formatCode>
                <c:ptCount val="29"/>
                <c:pt idx="0">
                  <c:v>12.626475424400001</c:v>
                </c:pt>
                <c:pt idx="1">
                  <c:v>10.6848254067</c:v>
                </c:pt>
                <c:pt idx="2">
                  <c:v>11.852260873300001</c:v>
                </c:pt>
                <c:pt idx="3">
                  <c:v>11.329897453899999</c:v>
                </c:pt>
                <c:pt idx="4">
                  <c:v>7.2304331684200003</c:v>
                </c:pt>
                <c:pt idx="5">
                  <c:v>7.2822922559799999</c:v>
                </c:pt>
                <c:pt idx="6">
                  <c:v>11.885454384699999</c:v>
                </c:pt>
                <c:pt idx="7">
                  <c:v>4.9094342292399968</c:v>
                </c:pt>
                <c:pt idx="8">
                  <c:v>7.6740533652399971</c:v>
                </c:pt>
                <c:pt idx="9">
                  <c:v>5.7921636315100002</c:v>
                </c:pt>
                <c:pt idx="10">
                  <c:v>6.2017530057999997</c:v>
                </c:pt>
                <c:pt idx="11">
                  <c:v>9.7687081567199971</c:v>
                </c:pt>
                <c:pt idx="12">
                  <c:v>7.4784653465000002</c:v>
                </c:pt>
                <c:pt idx="13">
                  <c:v>7.9637827086300002</c:v>
                </c:pt>
                <c:pt idx="14">
                  <c:v>6.895877386879997</c:v>
                </c:pt>
                <c:pt idx="15">
                  <c:v>7.0401778136099971</c:v>
                </c:pt>
                <c:pt idx="16">
                  <c:v>8.1895995403100006</c:v>
                </c:pt>
                <c:pt idx="17">
                  <c:v>4.4831241160499973</c:v>
                </c:pt>
                <c:pt idx="18">
                  <c:v>5.4620363331699968</c:v>
                </c:pt>
                <c:pt idx="19">
                  <c:v>4.9884030234400001</c:v>
                </c:pt>
                <c:pt idx="20">
                  <c:v>4.0974832036399969</c:v>
                </c:pt>
                <c:pt idx="21">
                  <c:v>4.0571198726699951</c:v>
                </c:pt>
                <c:pt idx="22">
                  <c:v>6.169026697209997</c:v>
                </c:pt>
                <c:pt idx="23">
                  <c:v>6.5210785007399972</c:v>
                </c:pt>
                <c:pt idx="24">
                  <c:v>5.6295266088399947</c:v>
                </c:pt>
                <c:pt idx="25">
                  <c:v>6.3686470120200003</c:v>
                </c:pt>
                <c:pt idx="26">
                  <c:v>5.3089204677899957</c:v>
                </c:pt>
                <c:pt idx="27">
                  <c:v>3.6058485087699998</c:v>
                </c:pt>
                <c:pt idx="28">
                  <c:v>4.5889144272599944</c:v>
                </c:pt>
              </c:numCache>
            </c:numRef>
          </c:val>
          <c:extLst>
            <c:ext xmlns:c16="http://schemas.microsoft.com/office/drawing/2014/chart" uri="{C3380CC4-5D6E-409C-BE32-E72D297353CC}">
              <c16:uniqueId val="{00000004-1830-430F-8241-0A6E3F34C6D7}"/>
            </c:ext>
          </c:extLst>
        </c:ser>
        <c:dLbls>
          <c:showLegendKey val="0"/>
          <c:showVal val="0"/>
          <c:showCatName val="0"/>
          <c:showSerName val="0"/>
          <c:showPercent val="0"/>
          <c:showBubbleSize val="0"/>
        </c:dLbls>
        <c:gapWidth val="75"/>
        <c:overlap val="100"/>
        <c:axId val="113230208"/>
        <c:axId val="113231744"/>
      </c:barChart>
      <c:catAx>
        <c:axId val="113230208"/>
        <c:scaling>
          <c:orientation val="minMax"/>
        </c:scaling>
        <c:delete val="0"/>
        <c:axPos val="b"/>
        <c:numFmt formatCode="General" sourceLinked="1"/>
        <c:majorTickMark val="none"/>
        <c:minorTickMark val="none"/>
        <c:tickLblPos val="nextTo"/>
        <c:crossAx val="113231744"/>
        <c:crosses val="autoZero"/>
        <c:auto val="1"/>
        <c:lblAlgn val="ctr"/>
        <c:lblOffset val="100"/>
        <c:noMultiLvlLbl val="0"/>
      </c:catAx>
      <c:valAx>
        <c:axId val="113231744"/>
        <c:scaling>
          <c:orientation val="minMax"/>
          <c:max val="80"/>
        </c:scaling>
        <c:delete val="0"/>
        <c:axPos val="l"/>
        <c:majorGridlines>
          <c:spPr>
            <a:ln>
              <a:solidFill>
                <a:schemeClr val="tx1">
                  <a:lumMod val="50000"/>
                  <a:lumOff val="50000"/>
                </a:schemeClr>
              </a:solidFill>
              <a:prstDash val="dash"/>
            </a:ln>
          </c:spPr>
        </c:majorGridlines>
        <c:numFmt formatCode="#,##0" sourceLinked="0"/>
        <c:majorTickMark val="none"/>
        <c:minorTickMark val="none"/>
        <c:tickLblPos val="nextTo"/>
        <c:crossAx val="113230208"/>
        <c:crosses val="autoZero"/>
        <c:crossBetween val="between"/>
      </c:valAx>
    </c:plotArea>
    <c:legend>
      <c:legendPos val="b"/>
      <c:layout>
        <c:manualLayout>
          <c:xMode val="edge"/>
          <c:yMode val="edge"/>
          <c:x val="0.123139998898045"/>
          <c:y val="9.7148233529607803E-2"/>
          <c:w val="0.875426119196825"/>
          <c:h val="7.131968218256930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720593710657"/>
          <c:y val="0.17995762041916133"/>
          <c:w val="0.82850682220024829"/>
          <c:h val="0.71352624714841306"/>
        </c:manualLayout>
      </c:layout>
      <c:lineChart>
        <c:grouping val="standard"/>
        <c:varyColors val="0"/>
        <c:ser>
          <c:idx val="3"/>
          <c:order val="0"/>
          <c:tx>
            <c:strRef>
              <c:f>'Scoreboard charts'!$C$84</c:f>
              <c:strCache>
                <c:ptCount val="1"/>
                <c:pt idx="0">
                  <c:v>% of homes</c:v>
                </c:pt>
              </c:strCache>
            </c:strRef>
          </c:tx>
          <c:spPr>
            <a:ln>
              <a:solidFill>
                <a:srgbClr val="FF0000"/>
              </a:solidFill>
            </a:ln>
          </c:spPr>
          <c:marker>
            <c:symbol val="circle"/>
            <c:size val="5"/>
            <c:spPr>
              <a:solidFill>
                <a:srgbClr val="FF0000"/>
              </a:solidFill>
              <a:ln>
                <a:solidFill>
                  <a:srgbClr val="FF0000"/>
                </a:solidFill>
              </a:ln>
            </c:spPr>
          </c:marker>
          <c:cat>
            <c:numRef>
              <c:f>'Scoreboard charts'!$B$85:$B$89</c:f>
              <c:numCache>
                <c:formatCode>General</c:formatCode>
                <c:ptCount val="5"/>
                <c:pt idx="0">
                  <c:v>2010</c:v>
                </c:pt>
                <c:pt idx="1">
                  <c:v>2011</c:v>
                </c:pt>
                <c:pt idx="2">
                  <c:v>2012</c:v>
                </c:pt>
                <c:pt idx="3">
                  <c:v>2013</c:v>
                </c:pt>
                <c:pt idx="4">
                  <c:v>2014</c:v>
                </c:pt>
              </c:numCache>
            </c:numRef>
          </c:cat>
          <c:val>
            <c:numRef>
              <c:f>'Scoreboard charts'!$C$85:$C$89</c:f>
              <c:numCache>
                <c:formatCode>0%</c:formatCode>
                <c:ptCount val="5"/>
                <c:pt idx="0">
                  <c:v>0.28999999999999998</c:v>
                </c:pt>
                <c:pt idx="1">
                  <c:v>0.48147418619119214</c:v>
                </c:pt>
                <c:pt idx="2">
                  <c:v>0.53728869891665698</c:v>
                </c:pt>
                <c:pt idx="3">
                  <c:v>0.61884586874173475</c:v>
                </c:pt>
                <c:pt idx="4">
                  <c:v>0.68077828107146798</c:v>
                </c:pt>
              </c:numCache>
            </c:numRef>
          </c:val>
          <c:smooth val="0"/>
          <c:extLst>
            <c:ext xmlns:c16="http://schemas.microsoft.com/office/drawing/2014/chart" uri="{C3380CC4-5D6E-409C-BE32-E72D297353CC}">
              <c16:uniqueId val="{00000000-8798-4122-952F-30D51D25D356}"/>
            </c:ext>
          </c:extLst>
        </c:ser>
        <c:dLbls>
          <c:showLegendKey val="0"/>
          <c:showVal val="0"/>
          <c:showCatName val="0"/>
          <c:showSerName val="0"/>
          <c:showPercent val="0"/>
          <c:showBubbleSize val="0"/>
        </c:dLbls>
        <c:marker val="1"/>
        <c:smooth val="0"/>
        <c:axId val="138407936"/>
        <c:axId val="138410624"/>
      </c:lineChart>
      <c:catAx>
        <c:axId val="138407936"/>
        <c:scaling>
          <c:orientation val="minMax"/>
        </c:scaling>
        <c:delete val="0"/>
        <c:axPos val="b"/>
        <c:numFmt formatCode="General" sourceLinked="1"/>
        <c:majorTickMark val="none"/>
        <c:minorTickMark val="none"/>
        <c:tickLblPos val="nextTo"/>
        <c:crossAx val="138410624"/>
        <c:crosses val="autoZero"/>
        <c:auto val="1"/>
        <c:lblAlgn val="ctr"/>
        <c:lblOffset val="100"/>
        <c:noMultiLvlLbl val="0"/>
      </c:catAx>
      <c:valAx>
        <c:axId val="138410624"/>
        <c:scaling>
          <c:orientation val="minMax"/>
          <c:max val="1"/>
        </c:scaling>
        <c:delete val="0"/>
        <c:axPos val="l"/>
        <c:majorGridlines>
          <c:spPr>
            <a:ln>
              <a:solidFill>
                <a:schemeClr val="tx1">
                  <a:lumMod val="65000"/>
                  <a:lumOff val="35000"/>
                </a:schemeClr>
              </a:solidFill>
              <a:prstDash val="dash"/>
            </a:ln>
          </c:spPr>
        </c:majorGridlines>
        <c:numFmt formatCode="0%" sourceLinked="0"/>
        <c:majorTickMark val="none"/>
        <c:minorTickMark val="none"/>
        <c:tickLblPos val="nextTo"/>
        <c:crossAx val="138407936"/>
        <c:crosses val="autoZero"/>
        <c:crossBetween val="between"/>
        <c:majorUnit val="0.2"/>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94143223365997E-2"/>
          <c:y val="0.11640006175698626"/>
          <c:w val="0.92373173958610233"/>
          <c:h val="0.74686873818192079"/>
        </c:manualLayout>
      </c:layout>
      <c:barChart>
        <c:barDir val="col"/>
        <c:grouping val="clustered"/>
        <c:varyColors val="0"/>
        <c:ser>
          <c:idx val="0"/>
          <c:order val="0"/>
          <c:tx>
            <c:strRef>
              <c:f>'Broadband coverage'!$C$220</c:f>
              <c:strCache>
                <c:ptCount val="1"/>
                <c:pt idx="0">
                  <c:v>Total</c:v>
                </c:pt>
              </c:strCache>
            </c:strRef>
          </c:tx>
          <c:spPr>
            <a:solidFill>
              <a:srgbClr val="FF0000"/>
            </a:solidFill>
          </c:spPr>
          <c:invertIfNegative val="0"/>
          <c:cat>
            <c:strRef>
              <c:f>'Broadband coverage'!$B$221:$B$252</c:f>
              <c:strCache>
                <c:ptCount val="31"/>
                <c:pt idx="0">
                  <c:v>EL</c:v>
                </c:pt>
                <c:pt idx="1">
                  <c:v>IT</c:v>
                </c:pt>
                <c:pt idx="2">
                  <c:v>FR</c:v>
                </c:pt>
                <c:pt idx="3">
                  <c:v>PL</c:v>
                </c:pt>
                <c:pt idx="4">
                  <c:v>HR</c:v>
                </c:pt>
                <c:pt idx="5">
                  <c:v>SK</c:v>
                </c:pt>
                <c:pt idx="6">
                  <c:v>CZ</c:v>
                </c:pt>
                <c:pt idx="7">
                  <c:v>EU</c:v>
                </c:pt>
                <c:pt idx="8">
                  <c:v>RO</c:v>
                </c:pt>
                <c:pt idx="9">
                  <c:v>BG</c:v>
                </c:pt>
                <c:pt idx="10">
                  <c:v>IE</c:v>
                </c:pt>
                <c:pt idx="11">
                  <c:v>ES</c:v>
                </c:pt>
                <c:pt idx="12">
                  <c:v>FI</c:v>
                </c:pt>
                <c:pt idx="13">
                  <c:v>SE</c:v>
                </c:pt>
                <c:pt idx="14">
                  <c:v>NO</c:v>
                </c:pt>
                <c:pt idx="15">
                  <c:v>SI</c:v>
                </c:pt>
                <c:pt idx="16">
                  <c:v>HU</c:v>
                </c:pt>
                <c:pt idx="17">
                  <c:v>CY</c:v>
                </c:pt>
                <c:pt idx="18">
                  <c:v>DE</c:v>
                </c:pt>
                <c:pt idx="19">
                  <c:v>EE</c:v>
                </c:pt>
                <c:pt idx="20">
                  <c:v>AT</c:v>
                </c:pt>
                <c:pt idx="21">
                  <c:v>UK</c:v>
                </c:pt>
                <c:pt idx="22">
                  <c:v>PT</c:v>
                </c:pt>
                <c:pt idx="23">
                  <c:v>LV</c:v>
                </c:pt>
                <c:pt idx="24">
                  <c:v>IS</c:v>
                </c:pt>
                <c:pt idx="25">
                  <c:v>DK</c:v>
                </c:pt>
                <c:pt idx="26">
                  <c:v>LU</c:v>
                </c:pt>
                <c:pt idx="27">
                  <c:v>LT</c:v>
                </c:pt>
                <c:pt idx="28">
                  <c:v>NL</c:v>
                </c:pt>
                <c:pt idx="29">
                  <c:v>BE</c:v>
                </c:pt>
                <c:pt idx="30">
                  <c:v>MT</c:v>
                </c:pt>
              </c:strCache>
            </c:strRef>
          </c:cat>
          <c:val>
            <c:numRef>
              <c:f>'Broadband coverage'!$C$221:$C$252</c:f>
              <c:numCache>
                <c:formatCode>0%</c:formatCode>
                <c:ptCount val="31"/>
                <c:pt idx="0">
                  <c:v>0.34010677365252823</c:v>
                </c:pt>
                <c:pt idx="1">
                  <c:v>0.36295519906514101</c:v>
                </c:pt>
                <c:pt idx="2">
                  <c:v>0.42608248375029123</c:v>
                </c:pt>
                <c:pt idx="3">
                  <c:v>0.53366538726380242</c:v>
                </c:pt>
                <c:pt idx="4">
                  <c:v>0.56952522105129955</c:v>
                </c:pt>
                <c:pt idx="5">
                  <c:v>0.62508393781337068</c:v>
                </c:pt>
                <c:pt idx="6">
                  <c:v>0.67309736763079553</c:v>
                </c:pt>
                <c:pt idx="7">
                  <c:v>0.68077828107146798</c:v>
                </c:pt>
                <c:pt idx="8">
                  <c:v>0.69240657645708137</c:v>
                </c:pt>
                <c:pt idx="9">
                  <c:v>0.69402198793449255</c:v>
                </c:pt>
                <c:pt idx="10">
                  <c:v>0.70740924646183168</c:v>
                </c:pt>
                <c:pt idx="11">
                  <c:v>0.73232765191781801</c:v>
                </c:pt>
                <c:pt idx="12">
                  <c:v>0.75089295437636705</c:v>
                </c:pt>
                <c:pt idx="13">
                  <c:v>0.76396600000000003</c:v>
                </c:pt>
                <c:pt idx="14">
                  <c:v>0.77970451644193173</c:v>
                </c:pt>
                <c:pt idx="15">
                  <c:v>0.78213257725319796</c:v>
                </c:pt>
                <c:pt idx="16">
                  <c:v>0.79684049899903919</c:v>
                </c:pt>
                <c:pt idx="17">
                  <c:v>0.80113133720916796</c:v>
                </c:pt>
                <c:pt idx="18">
                  <c:v>0.80800000000000005</c:v>
                </c:pt>
                <c:pt idx="19">
                  <c:v>0.83131570527557375</c:v>
                </c:pt>
                <c:pt idx="20">
                  <c:v>0.88160567171688453</c:v>
                </c:pt>
                <c:pt idx="21">
                  <c:v>0.88545724548583671</c:v>
                </c:pt>
                <c:pt idx="22">
                  <c:v>0.89114847922739648</c:v>
                </c:pt>
                <c:pt idx="23">
                  <c:v>0.89581492848500488</c:v>
                </c:pt>
                <c:pt idx="24">
                  <c:v>0.8959086549716434</c:v>
                </c:pt>
                <c:pt idx="25">
                  <c:v>0.91703915857390883</c:v>
                </c:pt>
                <c:pt idx="26">
                  <c:v>0.94416766642550343</c:v>
                </c:pt>
                <c:pt idx="27">
                  <c:v>0.97285773483303639</c:v>
                </c:pt>
                <c:pt idx="28">
                  <c:v>0.98410742773860116</c:v>
                </c:pt>
                <c:pt idx="29">
                  <c:v>0.98840969817552704</c:v>
                </c:pt>
                <c:pt idx="30">
                  <c:v>1</c:v>
                </c:pt>
              </c:numCache>
            </c:numRef>
          </c:val>
          <c:extLst>
            <c:ext xmlns:c16="http://schemas.microsoft.com/office/drawing/2014/chart" uri="{C3380CC4-5D6E-409C-BE32-E72D297353CC}">
              <c16:uniqueId val="{00000000-4237-45D4-B847-BC6FFC493902}"/>
            </c:ext>
          </c:extLst>
        </c:ser>
        <c:ser>
          <c:idx val="1"/>
          <c:order val="1"/>
          <c:tx>
            <c:strRef>
              <c:f>'Broadband coverage'!$D$220</c:f>
              <c:strCache>
                <c:ptCount val="1"/>
                <c:pt idx="0">
                  <c:v>Rural</c:v>
                </c:pt>
              </c:strCache>
            </c:strRef>
          </c:tx>
          <c:spPr>
            <a:solidFill>
              <a:schemeClr val="tx1">
                <a:lumMod val="50000"/>
                <a:lumOff val="50000"/>
              </a:schemeClr>
            </a:solidFill>
            <a:ln>
              <a:solidFill>
                <a:schemeClr val="tx1">
                  <a:lumMod val="50000"/>
                  <a:lumOff val="50000"/>
                </a:schemeClr>
              </a:solidFill>
            </a:ln>
          </c:spPr>
          <c:invertIfNegative val="0"/>
          <c:cat>
            <c:strRef>
              <c:f>'Broadband coverage'!$B$221:$B$252</c:f>
              <c:strCache>
                <c:ptCount val="31"/>
                <c:pt idx="0">
                  <c:v>EL</c:v>
                </c:pt>
                <c:pt idx="1">
                  <c:v>IT</c:v>
                </c:pt>
                <c:pt idx="2">
                  <c:v>FR</c:v>
                </c:pt>
                <c:pt idx="3">
                  <c:v>PL</c:v>
                </c:pt>
                <c:pt idx="4">
                  <c:v>HR</c:v>
                </c:pt>
                <c:pt idx="5">
                  <c:v>SK</c:v>
                </c:pt>
                <c:pt idx="6">
                  <c:v>CZ</c:v>
                </c:pt>
                <c:pt idx="7">
                  <c:v>EU</c:v>
                </c:pt>
                <c:pt idx="8">
                  <c:v>RO</c:v>
                </c:pt>
                <c:pt idx="9">
                  <c:v>BG</c:v>
                </c:pt>
                <c:pt idx="10">
                  <c:v>IE</c:v>
                </c:pt>
                <c:pt idx="11">
                  <c:v>ES</c:v>
                </c:pt>
                <c:pt idx="12">
                  <c:v>FI</c:v>
                </c:pt>
                <c:pt idx="13">
                  <c:v>SE</c:v>
                </c:pt>
                <c:pt idx="14">
                  <c:v>NO</c:v>
                </c:pt>
                <c:pt idx="15">
                  <c:v>SI</c:v>
                </c:pt>
                <c:pt idx="16">
                  <c:v>HU</c:v>
                </c:pt>
                <c:pt idx="17">
                  <c:v>CY</c:v>
                </c:pt>
                <c:pt idx="18">
                  <c:v>DE</c:v>
                </c:pt>
                <c:pt idx="19">
                  <c:v>EE</c:v>
                </c:pt>
                <c:pt idx="20">
                  <c:v>AT</c:v>
                </c:pt>
                <c:pt idx="21">
                  <c:v>UK</c:v>
                </c:pt>
                <c:pt idx="22">
                  <c:v>PT</c:v>
                </c:pt>
                <c:pt idx="23">
                  <c:v>LV</c:v>
                </c:pt>
                <c:pt idx="24">
                  <c:v>IS</c:v>
                </c:pt>
                <c:pt idx="25">
                  <c:v>DK</c:v>
                </c:pt>
                <c:pt idx="26">
                  <c:v>LU</c:v>
                </c:pt>
                <c:pt idx="27">
                  <c:v>LT</c:v>
                </c:pt>
                <c:pt idx="28">
                  <c:v>NL</c:v>
                </c:pt>
                <c:pt idx="29">
                  <c:v>BE</c:v>
                </c:pt>
                <c:pt idx="30">
                  <c:v>MT</c:v>
                </c:pt>
              </c:strCache>
            </c:strRef>
          </c:cat>
          <c:val>
            <c:numRef>
              <c:f>'Broadband coverage'!$D$221:$D$252</c:f>
              <c:numCache>
                <c:formatCode>0%</c:formatCode>
                <c:ptCount val="31"/>
                <c:pt idx="0">
                  <c:v>4.5585770542637648E-3</c:v>
                </c:pt>
                <c:pt idx="1">
                  <c:v>0</c:v>
                </c:pt>
                <c:pt idx="2">
                  <c:v>0.19951891147678769</c:v>
                </c:pt>
                <c:pt idx="3">
                  <c:v>0.31068064532200917</c:v>
                </c:pt>
                <c:pt idx="4">
                  <c:v>0.10193043488238046</c:v>
                </c:pt>
                <c:pt idx="5">
                  <c:v>4.2897626701344352E-2</c:v>
                </c:pt>
                <c:pt idx="6">
                  <c:v>6.4557104664722087E-2</c:v>
                </c:pt>
                <c:pt idx="7">
                  <c:v>0.2507690905959003</c:v>
                </c:pt>
                <c:pt idx="8">
                  <c:v>0.27437750221169294</c:v>
                </c:pt>
                <c:pt idx="9">
                  <c:v>1.3917137216457541E-2</c:v>
                </c:pt>
                <c:pt idx="10">
                  <c:v>7.9548155359663489E-2</c:v>
                </c:pt>
                <c:pt idx="11">
                  <c:v>0.23564470665217918</c:v>
                </c:pt>
                <c:pt idx="12">
                  <c:v>7.5366574084615834E-2</c:v>
                </c:pt>
                <c:pt idx="13">
                  <c:v>0.13947481670883038</c:v>
                </c:pt>
                <c:pt idx="14">
                  <c:v>0.3122235804310598</c:v>
                </c:pt>
                <c:pt idx="15">
                  <c:v>0.58407358381721997</c:v>
                </c:pt>
                <c:pt idx="16">
                  <c:v>0.19427608668816676</c:v>
                </c:pt>
                <c:pt idx="17">
                  <c:v>0.51</c:v>
                </c:pt>
                <c:pt idx="18">
                  <c:v>0.33100000000000002</c:v>
                </c:pt>
                <c:pt idx="19">
                  <c:v>0.57073195305696534</c:v>
                </c:pt>
                <c:pt idx="20">
                  <c:v>0.20180333219048988</c:v>
                </c:pt>
                <c:pt idx="21">
                  <c:v>0.45881836882455529</c:v>
                </c:pt>
                <c:pt idx="22">
                  <c:v>0.43998273078909333</c:v>
                </c:pt>
                <c:pt idx="23">
                  <c:v>0.4370852333539586</c:v>
                </c:pt>
                <c:pt idx="24">
                  <c:v>0.70241560575665896</c:v>
                </c:pt>
                <c:pt idx="25">
                  <c:v>0.5371065872989772</c:v>
                </c:pt>
                <c:pt idx="26">
                  <c:v>0.94037426217811504</c:v>
                </c:pt>
                <c:pt idx="27">
                  <c:v>0.58854316054733857</c:v>
                </c:pt>
                <c:pt idx="28">
                  <c:v>0.97673337564869456</c:v>
                </c:pt>
                <c:pt idx="29">
                  <c:v>0.83971551581860859</c:v>
                </c:pt>
                <c:pt idx="30">
                  <c:v>0.99999999999999134</c:v>
                </c:pt>
              </c:numCache>
            </c:numRef>
          </c:val>
          <c:extLst>
            <c:ext xmlns:c16="http://schemas.microsoft.com/office/drawing/2014/chart" uri="{C3380CC4-5D6E-409C-BE32-E72D297353CC}">
              <c16:uniqueId val="{00000001-4237-45D4-B847-BC6FFC493902}"/>
            </c:ext>
          </c:extLst>
        </c:ser>
        <c:dLbls>
          <c:showLegendKey val="0"/>
          <c:showVal val="0"/>
          <c:showCatName val="0"/>
          <c:showSerName val="0"/>
          <c:showPercent val="0"/>
          <c:showBubbleSize val="0"/>
        </c:dLbls>
        <c:gapWidth val="75"/>
        <c:overlap val="-25"/>
        <c:axId val="140022528"/>
        <c:axId val="140024064"/>
      </c:barChart>
      <c:catAx>
        <c:axId val="140022528"/>
        <c:scaling>
          <c:orientation val="minMax"/>
        </c:scaling>
        <c:delete val="0"/>
        <c:axPos val="b"/>
        <c:numFmt formatCode="General" sourceLinked="1"/>
        <c:majorTickMark val="none"/>
        <c:minorTickMark val="none"/>
        <c:tickLblPos val="nextTo"/>
        <c:crossAx val="140024064"/>
        <c:crosses val="autoZero"/>
        <c:auto val="1"/>
        <c:lblAlgn val="ctr"/>
        <c:lblOffset val="100"/>
        <c:noMultiLvlLbl val="0"/>
      </c:catAx>
      <c:valAx>
        <c:axId val="140024064"/>
        <c:scaling>
          <c:orientation val="minMax"/>
          <c:max val="1"/>
        </c:scaling>
        <c:delete val="0"/>
        <c:axPos val="l"/>
        <c:majorGridlines>
          <c:spPr>
            <a:ln>
              <a:solidFill>
                <a:schemeClr val="tx1">
                  <a:lumMod val="50000"/>
                  <a:lumOff val="50000"/>
                </a:schemeClr>
              </a:solidFill>
              <a:prstDash val="dash"/>
            </a:ln>
          </c:spPr>
        </c:majorGridlines>
        <c:numFmt formatCode="0%" sourceLinked="0"/>
        <c:majorTickMark val="none"/>
        <c:minorTickMark val="none"/>
        <c:tickLblPos val="nextTo"/>
        <c:crossAx val="140022528"/>
        <c:crosses val="autoZero"/>
        <c:crossBetween val="between"/>
      </c:valAx>
    </c:plotArea>
    <c:legend>
      <c:legendPos val="b"/>
      <c:layout>
        <c:manualLayout>
          <c:xMode val="edge"/>
          <c:yMode val="edge"/>
          <c:x val="6.7349306658556082E-2"/>
          <c:y val="0.12130859108881629"/>
          <c:w val="0.11370799680082909"/>
          <c:h val="7.1319682182569274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Regular Internet Users (at least once a</a:t>
            </a:r>
            <a:r>
              <a:rPr lang="en-GB" baseline="0"/>
              <a:t> week)</a:t>
            </a:r>
          </a:p>
          <a:p>
            <a:pPr>
              <a:defRPr/>
            </a:pPr>
            <a:r>
              <a:rPr lang="en-GB" baseline="0"/>
              <a:t> in %</a:t>
            </a:r>
            <a:endParaRPr lang="en-GB"/>
          </a:p>
        </c:rich>
      </c:tx>
      <c:overlay val="0"/>
    </c:title>
    <c:autoTitleDeleted val="0"/>
    <c:plotArea>
      <c:layout/>
      <c:barChart>
        <c:barDir val="col"/>
        <c:grouping val="stacked"/>
        <c:varyColors val="0"/>
        <c:ser>
          <c:idx val="0"/>
          <c:order val="0"/>
          <c:tx>
            <c:strRef>
              <c:f>RegularUseData!$K$1</c:f>
              <c:strCache>
                <c:ptCount val="1"/>
                <c:pt idx="0">
                  <c:v>2009</c:v>
                </c:pt>
              </c:strCache>
            </c:strRef>
          </c:tx>
          <c:spPr>
            <a:solidFill>
              <a:schemeClr val="accent1"/>
            </a:solidFill>
          </c:spPr>
          <c:invertIfNegative val="0"/>
          <c:dPt>
            <c:idx val="12"/>
            <c:invertIfNegative val="0"/>
            <c:bubble3D val="0"/>
            <c:extLst>
              <c:ext xmlns:c16="http://schemas.microsoft.com/office/drawing/2014/chart" uri="{C3380CC4-5D6E-409C-BE32-E72D297353CC}">
                <c16:uniqueId val="{00000000-391E-40D1-B401-43DFF98400F0}"/>
              </c:ext>
            </c:extLst>
          </c:dPt>
          <c:dPt>
            <c:idx val="14"/>
            <c:invertIfNegative val="0"/>
            <c:bubble3D val="0"/>
            <c:spPr>
              <a:solidFill>
                <a:schemeClr val="accent2"/>
              </a:solidFill>
            </c:spPr>
            <c:extLst>
              <c:ext xmlns:c16="http://schemas.microsoft.com/office/drawing/2014/chart" uri="{C3380CC4-5D6E-409C-BE32-E72D297353CC}">
                <c16:uniqueId val="{00000002-391E-40D1-B401-43DFF98400F0}"/>
              </c:ext>
            </c:extLst>
          </c:dPt>
          <c:dPt>
            <c:idx val="15"/>
            <c:invertIfNegative val="0"/>
            <c:bubble3D val="0"/>
            <c:spPr>
              <a:solidFill>
                <a:schemeClr val="accent1"/>
              </a:solidFill>
              <a:ln>
                <a:noFill/>
              </a:ln>
            </c:spPr>
            <c:extLst>
              <c:ext xmlns:c16="http://schemas.microsoft.com/office/drawing/2014/chart" uri="{C3380CC4-5D6E-409C-BE32-E72D297353CC}">
                <c16:uniqueId val="{00000004-391E-40D1-B401-43DFF98400F0}"/>
              </c:ext>
            </c:extLst>
          </c:dPt>
          <c:cat>
            <c:strRef>
              <c:f>RegularUseData!$J$2:$J$30</c:f>
              <c:strCache>
                <c:ptCount val="29"/>
                <c:pt idx="0">
                  <c:v>LU</c:v>
                </c:pt>
                <c:pt idx="1">
                  <c:v>DK</c:v>
                </c:pt>
                <c:pt idx="2">
                  <c:v>NL</c:v>
                </c:pt>
                <c:pt idx="3">
                  <c:v>SE</c:v>
                </c:pt>
                <c:pt idx="4">
                  <c:v>FI</c:v>
                </c:pt>
                <c:pt idx="5">
                  <c:v>UK</c:v>
                </c:pt>
                <c:pt idx="6">
                  <c:v>BE</c:v>
                </c:pt>
                <c:pt idx="7">
                  <c:v>DE</c:v>
                </c:pt>
                <c:pt idx="8">
                  <c:v>EE</c:v>
                </c:pt>
                <c:pt idx="9">
                  <c:v>FR</c:v>
                </c:pt>
                <c:pt idx="10">
                  <c:v>AT</c:v>
                </c:pt>
                <c:pt idx="11">
                  <c:v>SK</c:v>
                </c:pt>
                <c:pt idx="12">
                  <c:v>IE</c:v>
                </c:pt>
                <c:pt idx="13">
                  <c:v>CZ</c:v>
                </c:pt>
                <c:pt idx="14">
                  <c:v>EU28</c:v>
                </c:pt>
                <c:pt idx="15">
                  <c:v>HU</c:v>
                </c:pt>
                <c:pt idx="16">
                  <c:v>LV</c:v>
                </c:pt>
                <c:pt idx="17">
                  <c:v>ES</c:v>
                </c:pt>
                <c:pt idx="18">
                  <c:v>MT</c:v>
                </c:pt>
                <c:pt idx="19">
                  <c:v>LT</c:v>
                </c:pt>
                <c:pt idx="20">
                  <c:v>SI</c:v>
                </c:pt>
                <c:pt idx="21">
                  <c:v>HR</c:v>
                </c:pt>
                <c:pt idx="22">
                  <c:v>CY</c:v>
                </c:pt>
                <c:pt idx="23">
                  <c:v>PL</c:v>
                </c:pt>
                <c:pt idx="24">
                  <c:v>PT</c:v>
                </c:pt>
                <c:pt idx="25">
                  <c:v>IT</c:v>
                </c:pt>
                <c:pt idx="26">
                  <c:v>EL</c:v>
                </c:pt>
                <c:pt idx="27">
                  <c:v>BG</c:v>
                </c:pt>
                <c:pt idx="28">
                  <c:v>RO</c:v>
                </c:pt>
              </c:strCache>
            </c:strRef>
          </c:cat>
          <c:val>
            <c:numRef>
              <c:f>RegularUseData!$K$2:$K$30</c:f>
              <c:numCache>
                <c:formatCode>0.0%</c:formatCode>
                <c:ptCount val="29"/>
                <c:pt idx="0">
                  <c:v>0.83294299999999999</c:v>
                </c:pt>
                <c:pt idx="1">
                  <c:v>0.82481700000000002</c:v>
                </c:pt>
                <c:pt idx="2">
                  <c:v>0.86373100000000003</c:v>
                </c:pt>
                <c:pt idx="3">
                  <c:v>0.86170100000000005</c:v>
                </c:pt>
                <c:pt idx="4">
                  <c:v>0.78948499999999999</c:v>
                </c:pt>
                <c:pt idx="5">
                  <c:v>0.76308100000000001</c:v>
                </c:pt>
                <c:pt idx="6">
                  <c:v>0.70155199999999995</c:v>
                </c:pt>
                <c:pt idx="7">
                  <c:v>0.71148699999999998</c:v>
                </c:pt>
                <c:pt idx="8">
                  <c:v>0.67208900000000005</c:v>
                </c:pt>
                <c:pt idx="9">
                  <c:v>0.669265</c:v>
                </c:pt>
                <c:pt idx="10">
                  <c:v>0.66819399999999995</c:v>
                </c:pt>
                <c:pt idx="11">
                  <c:v>0.659188</c:v>
                </c:pt>
                <c:pt idx="12">
                  <c:v>0.59743599999999997</c:v>
                </c:pt>
                <c:pt idx="13">
                  <c:v>0.542354</c:v>
                </c:pt>
                <c:pt idx="14">
                  <c:v>0.60609400000000002</c:v>
                </c:pt>
                <c:pt idx="15">
                  <c:v>0.57344099999999998</c:v>
                </c:pt>
                <c:pt idx="16">
                  <c:v>0.608761</c:v>
                </c:pt>
                <c:pt idx="17">
                  <c:v>0.53607899999999997</c:v>
                </c:pt>
                <c:pt idx="18">
                  <c:v>0.55281899999999995</c:v>
                </c:pt>
                <c:pt idx="19">
                  <c:v>0.55205099999999996</c:v>
                </c:pt>
                <c:pt idx="20">
                  <c:v>0.58355100000000004</c:v>
                </c:pt>
                <c:pt idx="21">
                  <c:v>0.44359399999999999</c:v>
                </c:pt>
                <c:pt idx="22">
                  <c:v>0.44650800000000002</c:v>
                </c:pt>
                <c:pt idx="23">
                  <c:v>0.51606200000000002</c:v>
                </c:pt>
                <c:pt idx="24">
                  <c:v>0.423626</c:v>
                </c:pt>
                <c:pt idx="25">
                  <c:v>0.42132999999999998</c:v>
                </c:pt>
                <c:pt idx="26">
                  <c:v>0.37904399999999999</c:v>
                </c:pt>
                <c:pt idx="27">
                  <c:v>0.39699899999999999</c:v>
                </c:pt>
                <c:pt idx="28">
                  <c:v>0.31129400000000002</c:v>
                </c:pt>
              </c:numCache>
            </c:numRef>
          </c:val>
          <c:extLst>
            <c:ext xmlns:c16="http://schemas.microsoft.com/office/drawing/2014/chart" uri="{C3380CC4-5D6E-409C-BE32-E72D297353CC}">
              <c16:uniqueId val="{00000005-391E-40D1-B401-43DFF98400F0}"/>
            </c:ext>
          </c:extLst>
        </c:ser>
        <c:ser>
          <c:idx val="1"/>
          <c:order val="1"/>
          <c:tx>
            <c:strRef>
              <c:f>RegularUseData!$L$1</c:f>
              <c:strCache>
                <c:ptCount val="1"/>
                <c:pt idx="0">
                  <c:v>increase by 2014</c:v>
                </c:pt>
              </c:strCache>
            </c:strRef>
          </c:tx>
          <c:invertIfNegative val="0"/>
          <c:dPt>
            <c:idx val="12"/>
            <c:invertIfNegative val="0"/>
            <c:bubble3D val="0"/>
            <c:spPr>
              <a:solidFill>
                <a:schemeClr val="accent2"/>
              </a:solidFill>
            </c:spPr>
            <c:extLst>
              <c:ext xmlns:c16="http://schemas.microsoft.com/office/drawing/2014/chart" uri="{C3380CC4-5D6E-409C-BE32-E72D297353CC}">
                <c16:uniqueId val="{00000007-391E-40D1-B401-43DFF98400F0}"/>
              </c:ext>
            </c:extLst>
          </c:dPt>
          <c:dPt>
            <c:idx val="13"/>
            <c:invertIfNegative val="0"/>
            <c:bubble3D val="0"/>
            <c:spPr>
              <a:solidFill>
                <a:schemeClr val="accent2"/>
              </a:solidFill>
            </c:spPr>
            <c:extLst>
              <c:ext xmlns:c16="http://schemas.microsoft.com/office/drawing/2014/chart" uri="{C3380CC4-5D6E-409C-BE32-E72D297353CC}">
                <c16:uniqueId val="{00000009-391E-40D1-B401-43DFF98400F0}"/>
              </c:ext>
            </c:extLst>
          </c:dPt>
          <c:dPt>
            <c:idx val="14"/>
            <c:invertIfNegative val="0"/>
            <c:bubble3D val="0"/>
            <c:spPr>
              <a:solidFill>
                <a:schemeClr val="accent1"/>
              </a:solidFill>
            </c:spPr>
            <c:extLst>
              <c:ext xmlns:c16="http://schemas.microsoft.com/office/drawing/2014/chart" uri="{C3380CC4-5D6E-409C-BE32-E72D297353CC}">
                <c16:uniqueId val="{0000000B-391E-40D1-B401-43DFF98400F0}"/>
              </c:ext>
            </c:extLst>
          </c:dPt>
          <c:dPt>
            <c:idx val="15"/>
            <c:invertIfNegative val="0"/>
            <c:bubble3D val="0"/>
            <c:spPr>
              <a:solidFill>
                <a:schemeClr val="accent2"/>
              </a:solidFill>
            </c:spPr>
            <c:extLst>
              <c:ext xmlns:c16="http://schemas.microsoft.com/office/drawing/2014/chart" uri="{C3380CC4-5D6E-409C-BE32-E72D297353CC}">
                <c16:uniqueId val="{0000000D-391E-40D1-B401-43DFF98400F0}"/>
              </c:ext>
            </c:extLst>
          </c:dPt>
          <c:cat>
            <c:strRef>
              <c:f>RegularUseData!$J$2:$J$30</c:f>
              <c:strCache>
                <c:ptCount val="29"/>
                <c:pt idx="0">
                  <c:v>LU</c:v>
                </c:pt>
                <c:pt idx="1">
                  <c:v>DK</c:v>
                </c:pt>
                <c:pt idx="2">
                  <c:v>NL</c:v>
                </c:pt>
                <c:pt idx="3">
                  <c:v>SE</c:v>
                </c:pt>
                <c:pt idx="4">
                  <c:v>FI</c:v>
                </c:pt>
                <c:pt idx="5">
                  <c:v>UK</c:v>
                </c:pt>
                <c:pt idx="6">
                  <c:v>BE</c:v>
                </c:pt>
                <c:pt idx="7">
                  <c:v>DE</c:v>
                </c:pt>
                <c:pt idx="8">
                  <c:v>EE</c:v>
                </c:pt>
                <c:pt idx="9">
                  <c:v>FR</c:v>
                </c:pt>
                <c:pt idx="10">
                  <c:v>AT</c:v>
                </c:pt>
                <c:pt idx="11">
                  <c:v>SK</c:v>
                </c:pt>
                <c:pt idx="12">
                  <c:v>IE</c:v>
                </c:pt>
                <c:pt idx="13">
                  <c:v>CZ</c:v>
                </c:pt>
                <c:pt idx="14">
                  <c:v>EU28</c:v>
                </c:pt>
                <c:pt idx="15">
                  <c:v>HU</c:v>
                </c:pt>
                <c:pt idx="16">
                  <c:v>LV</c:v>
                </c:pt>
                <c:pt idx="17">
                  <c:v>ES</c:v>
                </c:pt>
                <c:pt idx="18">
                  <c:v>MT</c:v>
                </c:pt>
                <c:pt idx="19">
                  <c:v>LT</c:v>
                </c:pt>
                <c:pt idx="20">
                  <c:v>SI</c:v>
                </c:pt>
                <c:pt idx="21">
                  <c:v>HR</c:v>
                </c:pt>
                <c:pt idx="22">
                  <c:v>CY</c:v>
                </c:pt>
                <c:pt idx="23">
                  <c:v>PL</c:v>
                </c:pt>
                <c:pt idx="24">
                  <c:v>PT</c:v>
                </c:pt>
                <c:pt idx="25">
                  <c:v>IT</c:v>
                </c:pt>
                <c:pt idx="26">
                  <c:v>EL</c:v>
                </c:pt>
                <c:pt idx="27">
                  <c:v>BG</c:v>
                </c:pt>
                <c:pt idx="28">
                  <c:v>RO</c:v>
                </c:pt>
              </c:strCache>
            </c:strRef>
          </c:cat>
          <c:val>
            <c:numRef>
              <c:f>RegularUseData!$L$2:$L$30</c:f>
              <c:numCache>
                <c:formatCode>0.0%</c:formatCode>
                <c:ptCount val="29"/>
                <c:pt idx="0">
                  <c:v>9.9952999999999959E-2</c:v>
                </c:pt>
                <c:pt idx="1">
                  <c:v>9.2822999999999989E-2</c:v>
                </c:pt>
                <c:pt idx="2">
                  <c:v>4.958499999999999E-2</c:v>
                </c:pt>
                <c:pt idx="3">
                  <c:v>4.6314999999999995E-2</c:v>
                </c:pt>
                <c:pt idx="4">
                  <c:v>0.10933700000000002</c:v>
                </c:pt>
                <c:pt idx="5">
                  <c:v>0.13173999999999997</c:v>
                </c:pt>
                <c:pt idx="6">
                  <c:v>0.12807500000000005</c:v>
                </c:pt>
                <c:pt idx="7">
                  <c:v>0.11161399999999999</c:v>
                </c:pt>
                <c:pt idx="8">
                  <c:v>0.145648</c:v>
                </c:pt>
                <c:pt idx="9">
                  <c:v>0.13069699999999995</c:v>
                </c:pt>
                <c:pt idx="10">
                  <c:v>0.10493400000000008</c:v>
                </c:pt>
                <c:pt idx="11">
                  <c:v>0.10555099999999995</c:v>
                </c:pt>
                <c:pt idx="12">
                  <c:v>0.16569</c:v>
                </c:pt>
                <c:pt idx="13">
                  <c:v>0.21280100000000002</c:v>
                </c:pt>
                <c:pt idx="14">
                  <c:v>0.13985799999999993</c:v>
                </c:pt>
                <c:pt idx="15">
                  <c:v>0.17231000000000007</c:v>
                </c:pt>
                <c:pt idx="16">
                  <c:v>0.10874000000000006</c:v>
                </c:pt>
                <c:pt idx="17">
                  <c:v>0.17607499999999998</c:v>
                </c:pt>
                <c:pt idx="18">
                  <c:v>0.14949200000000007</c:v>
                </c:pt>
                <c:pt idx="19">
                  <c:v>0.136853</c:v>
                </c:pt>
                <c:pt idx="20">
                  <c:v>9.7249999999999948E-2</c:v>
                </c:pt>
                <c:pt idx="21">
                  <c:v>0.20969699999999997</c:v>
                </c:pt>
                <c:pt idx="22">
                  <c:v>0.20646299999999995</c:v>
                </c:pt>
                <c:pt idx="23">
                  <c:v>0.11394700000000002</c:v>
                </c:pt>
                <c:pt idx="24">
                  <c:v>0.18246199999999996</c:v>
                </c:pt>
                <c:pt idx="25">
                  <c:v>0.17314399999999996</c:v>
                </c:pt>
                <c:pt idx="26">
                  <c:v>0.21126899999999998</c:v>
                </c:pt>
                <c:pt idx="27">
                  <c:v>0.13955099999999998</c:v>
                </c:pt>
                <c:pt idx="28">
                  <c:v>0.16575499999999999</c:v>
                </c:pt>
              </c:numCache>
            </c:numRef>
          </c:val>
          <c:extLst>
            <c:ext xmlns:c16="http://schemas.microsoft.com/office/drawing/2014/chart" uri="{C3380CC4-5D6E-409C-BE32-E72D297353CC}">
              <c16:uniqueId val="{0000000E-391E-40D1-B401-43DFF98400F0}"/>
            </c:ext>
          </c:extLst>
        </c:ser>
        <c:dLbls>
          <c:showLegendKey val="0"/>
          <c:showVal val="0"/>
          <c:showCatName val="0"/>
          <c:showSerName val="0"/>
          <c:showPercent val="0"/>
          <c:showBubbleSize val="0"/>
        </c:dLbls>
        <c:gapWidth val="150"/>
        <c:overlap val="100"/>
        <c:axId val="6305280"/>
        <c:axId val="6306816"/>
      </c:barChart>
      <c:catAx>
        <c:axId val="6305280"/>
        <c:scaling>
          <c:orientation val="minMax"/>
        </c:scaling>
        <c:delete val="0"/>
        <c:axPos val="b"/>
        <c:numFmt formatCode="General" sourceLinked="1"/>
        <c:majorTickMark val="out"/>
        <c:minorTickMark val="none"/>
        <c:tickLblPos val="nextTo"/>
        <c:crossAx val="6306816"/>
        <c:crosses val="autoZero"/>
        <c:auto val="1"/>
        <c:lblAlgn val="ctr"/>
        <c:lblOffset val="100"/>
        <c:noMultiLvlLbl val="0"/>
      </c:catAx>
      <c:valAx>
        <c:axId val="6306816"/>
        <c:scaling>
          <c:orientation val="minMax"/>
        </c:scaling>
        <c:delete val="0"/>
        <c:axPos val="l"/>
        <c:majorGridlines/>
        <c:numFmt formatCode="0%" sourceLinked="0"/>
        <c:majorTickMark val="out"/>
        <c:minorTickMark val="none"/>
        <c:tickLblPos val="nextTo"/>
        <c:crossAx val="6305280"/>
        <c:crosses val="autoZero"/>
        <c:crossBetween val="between"/>
      </c:valAx>
    </c:plotArea>
    <c:legend>
      <c:legendPos val="b"/>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123A45-2823-4A96-A4AC-EC52B752B2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9ADC408-7A0F-492D-BD56-CF8969F48372}">
      <dgm:prSet phldrT="[Text]"/>
      <dgm:spPr/>
      <dgm:t>
        <a:bodyPr/>
        <a:lstStyle/>
        <a:p>
          <a:r>
            <a:rPr lang="en-US" dirty="0"/>
            <a:t>EU context</a:t>
          </a:r>
        </a:p>
      </dgm:t>
    </dgm:pt>
    <dgm:pt modelId="{99B26272-2ED2-4426-8464-D557E8A47DAE}" type="parTrans" cxnId="{3587653F-72BF-4E22-82B3-DEB055F65718}">
      <dgm:prSet/>
      <dgm:spPr/>
      <dgm:t>
        <a:bodyPr/>
        <a:lstStyle/>
        <a:p>
          <a:endParaRPr lang="en-US"/>
        </a:p>
      </dgm:t>
    </dgm:pt>
    <dgm:pt modelId="{40C5B5E9-9EB8-4D69-A5E2-1658E31FA600}" type="sibTrans" cxnId="{3587653F-72BF-4E22-82B3-DEB055F65718}">
      <dgm:prSet/>
      <dgm:spPr/>
      <dgm:t>
        <a:bodyPr/>
        <a:lstStyle/>
        <a:p>
          <a:endParaRPr lang="en-US"/>
        </a:p>
      </dgm:t>
    </dgm:pt>
    <dgm:pt modelId="{3894B8CD-603D-4A64-9352-22BD72AD049A}">
      <dgm:prSet phldrT="[Text]"/>
      <dgm:spPr/>
      <dgm:t>
        <a:bodyPr/>
        <a:lstStyle/>
        <a:p>
          <a:r>
            <a:rPr lang="en-US" dirty="0"/>
            <a:t>Data</a:t>
          </a:r>
        </a:p>
      </dgm:t>
    </dgm:pt>
    <dgm:pt modelId="{83AF7DDF-EAD2-4E8F-B095-37B182A76584}" type="parTrans" cxnId="{FD01D071-3548-4473-9AF1-79CDF3FE1FD0}">
      <dgm:prSet/>
      <dgm:spPr/>
      <dgm:t>
        <a:bodyPr/>
        <a:lstStyle/>
        <a:p>
          <a:endParaRPr lang="en-US"/>
        </a:p>
      </dgm:t>
    </dgm:pt>
    <dgm:pt modelId="{1797AA3F-43ED-4447-9F45-2325EB36A718}" type="sibTrans" cxnId="{FD01D071-3548-4473-9AF1-79CDF3FE1FD0}">
      <dgm:prSet/>
      <dgm:spPr/>
      <dgm:t>
        <a:bodyPr/>
        <a:lstStyle/>
        <a:p>
          <a:endParaRPr lang="en-US"/>
        </a:p>
      </dgm:t>
    </dgm:pt>
    <dgm:pt modelId="{33573DD8-AE4B-4E9C-9F69-8741534BB63C}">
      <dgm:prSet phldrT="[Text]"/>
      <dgm:spPr/>
      <dgm:t>
        <a:bodyPr/>
        <a:lstStyle/>
        <a:p>
          <a:r>
            <a:rPr lang="en-US" dirty="0"/>
            <a:t>Economics</a:t>
          </a:r>
        </a:p>
      </dgm:t>
    </dgm:pt>
    <dgm:pt modelId="{A9A8EA22-FA88-491A-9A74-7B75FB928848}" type="parTrans" cxnId="{490E56DC-7E5A-4096-9851-8E2CAB6861CA}">
      <dgm:prSet/>
      <dgm:spPr/>
      <dgm:t>
        <a:bodyPr/>
        <a:lstStyle/>
        <a:p>
          <a:endParaRPr lang="en-US"/>
        </a:p>
      </dgm:t>
    </dgm:pt>
    <dgm:pt modelId="{B1C7D4F6-0F84-452B-AA21-B899D765A2F3}" type="sibTrans" cxnId="{490E56DC-7E5A-4096-9851-8E2CAB6861CA}">
      <dgm:prSet/>
      <dgm:spPr/>
      <dgm:t>
        <a:bodyPr/>
        <a:lstStyle/>
        <a:p>
          <a:endParaRPr lang="en-US"/>
        </a:p>
      </dgm:t>
    </dgm:pt>
    <dgm:pt modelId="{A60225CB-3541-4160-8446-4DF22F442B54}">
      <dgm:prSet phldrT="[Text]"/>
      <dgm:spPr/>
      <dgm:t>
        <a:bodyPr/>
        <a:lstStyle/>
        <a:p>
          <a:r>
            <a:rPr lang="en-US" dirty="0"/>
            <a:t>Regulations</a:t>
          </a:r>
        </a:p>
      </dgm:t>
    </dgm:pt>
    <dgm:pt modelId="{80C5E24C-2D60-49AC-8F46-671156171416}" type="parTrans" cxnId="{4B9DDBC0-0EAC-4A27-BE6D-81DDEFAA7FA1}">
      <dgm:prSet/>
      <dgm:spPr/>
      <dgm:t>
        <a:bodyPr/>
        <a:lstStyle/>
        <a:p>
          <a:endParaRPr lang="en-US"/>
        </a:p>
      </dgm:t>
    </dgm:pt>
    <dgm:pt modelId="{8283B261-36F3-4B3B-8436-2CA9540D04E6}" type="sibTrans" cxnId="{4B9DDBC0-0EAC-4A27-BE6D-81DDEFAA7FA1}">
      <dgm:prSet/>
      <dgm:spPr/>
      <dgm:t>
        <a:bodyPr/>
        <a:lstStyle/>
        <a:p>
          <a:endParaRPr lang="en-US"/>
        </a:p>
      </dgm:t>
    </dgm:pt>
    <dgm:pt modelId="{FDBB3380-D844-4184-BC09-55CB9A6B7D92}">
      <dgm:prSet phldrT="[Text]"/>
      <dgm:spPr/>
      <dgm:t>
        <a:bodyPr/>
        <a:lstStyle/>
        <a:p>
          <a:r>
            <a:rPr lang="en-US" dirty="0"/>
            <a:t>Theory</a:t>
          </a:r>
        </a:p>
      </dgm:t>
    </dgm:pt>
    <dgm:pt modelId="{36B61028-B124-4F35-8972-984949280CC4}" type="parTrans" cxnId="{E4960A4D-6708-449E-B34C-1F44FA0A6D3D}">
      <dgm:prSet/>
      <dgm:spPr/>
      <dgm:t>
        <a:bodyPr/>
        <a:lstStyle/>
        <a:p>
          <a:endParaRPr lang="en-US"/>
        </a:p>
      </dgm:t>
    </dgm:pt>
    <dgm:pt modelId="{8EFEC503-1A7F-4E4B-97B7-33107B4F01BA}" type="sibTrans" cxnId="{E4960A4D-6708-449E-B34C-1F44FA0A6D3D}">
      <dgm:prSet/>
      <dgm:spPr/>
      <dgm:t>
        <a:bodyPr/>
        <a:lstStyle/>
        <a:p>
          <a:endParaRPr lang="en-US"/>
        </a:p>
      </dgm:t>
    </dgm:pt>
    <dgm:pt modelId="{DD93E20E-AFF4-4827-97A9-6B557342E7A9}" type="pres">
      <dgm:prSet presAssocID="{81123A45-2823-4A96-A4AC-EC52B752B2C2}" presName="cycle" presStyleCnt="0">
        <dgm:presLayoutVars>
          <dgm:dir/>
          <dgm:resizeHandles val="exact"/>
        </dgm:presLayoutVars>
      </dgm:prSet>
      <dgm:spPr/>
    </dgm:pt>
    <dgm:pt modelId="{C3A5C9DB-823B-49F0-8FE5-EFADA828F8A0}" type="pres">
      <dgm:prSet presAssocID="{E9ADC408-7A0F-492D-BD56-CF8969F48372}" presName="node" presStyleLbl="node1" presStyleIdx="0" presStyleCnt="5" custRadScaleRad="100882" custRadScaleInc="2736">
        <dgm:presLayoutVars>
          <dgm:bulletEnabled val="1"/>
        </dgm:presLayoutVars>
      </dgm:prSet>
      <dgm:spPr/>
    </dgm:pt>
    <dgm:pt modelId="{855B6F19-79FF-4296-BB0B-DC3CAD8072FF}" type="pres">
      <dgm:prSet presAssocID="{40C5B5E9-9EB8-4D69-A5E2-1658E31FA600}" presName="sibTrans" presStyleLbl="sibTrans2D1" presStyleIdx="0" presStyleCnt="5"/>
      <dgm:spPr/>
    </dgm:pt>
    <dgm:pt modelId="{83F8B855-395A-4F98-953D-4EA377F70CC9}" type="pres">
      <dgm:prSet presAssocID="{40C5B5E9-9EB8-4D69-A5E2-1658E31FA600}" presName="connectorText" presStyleLbl="sibTrans2D1" presStyleIdx="0" presStyleCnt="5"/>
      <dgm:spPr/>
    </dgm:pt>
    <dgm:pt modelId="{BDF90DB7-7A61-483B-A334-2CDBFB14568C}" type="pres">
      <dgm:prSet presAssocID="{3894B8CD-603D-4A64-9352-22BD72AD049A}" presName="node" presStyleLbl="node1" presStyleIdx="1" presStyleCnt="5">
        <dgm:presLayoutVars>
          <dgm:bulletEnabled val="1"/>
        </dgm:presLayoutVars>
      </dgm:prSet>
      <dgm:spPr/>
    </dgm:pt>
    <dgm:pt modelId="{B03D5B48-B084-4901-8BD0-ACFFDC88B774}" type="pres">
      <dgm:prSet presAssocID="{1797AA3F-43ED-4447-9F45-2325EB36A718}" presName="sibTrans" presStyleLbl="sibTrans2D1" presStyleIdx="1" presStyleCnt="5"/>
      <dgm:spPr/>
    </dgm:pt>
    <dgm:pt modelId="{5C638DB0-EDF7-4FD9-B57B-0DFD54E157CE}" type="pres">
      <dgm:prSet presAssocID="{1797AA3F-43ED-4447-9F45-2325EB36A718}" presName="connectorText" presStyleLbl="sibTrans2D1" presStyleIdx="1" presStyleCnt="5"/>
      <dgm:spPr/>
    </dgm:pt>
    <dgm:pt modelId="{7B7A3258-CCBC-4686-A056-B2D6169B380D}" type="pres">
      <dgm:prSet presAssocID="{33573DD8-AE4B-4E9C-9F69-8741534BB63C}" presName="node" presStyleLbl="node1" presStyleIdx="2" presStyleCnt="5">
        <dgm:presLayoutVars>
          <dgm:bulletEnabled val="1"/>
        </dgm:presLayoutVars>
      </dgm:prSet>
      <dgm:spPr/>
    </dgm:pt>
    <dgm:pt modelId="{C1A7B390-0171-430B-9FD7-026A6A83B7F9}" type="pres">
      <dgm:prSet presAssocID="{B1C7D4F6-0F84-452B-AA21-B899D765A2F3}" presName="sibTrans" presStyleLbl="sibTrans2D1" presStyleIdx="2" presStyleCnt="5"/>
      <dgm:spPr/>
    </dgm:pt>
    <dgm:pt modelId="{C27D40A0-DE4B-424F-8F89-D5A8B53519D2}" type="pres">
      <dgm:prSet presAssocID="{B1C7D4F6-0F84-452B-AA21-B899D765A2F3}" presName="connectorText" presStyleLbl="sibTrans2D1" presStyleIdx="2" presStyleCnt="5"/>
      <dgm:spPr/>
    </dgm:pt>
    <dgm:pt modelId="{217A54DE-B6C9-4814-9486-09A2A26421B4}" type="pres">
      <dgm:prSet presAssocID="{A60225CB-3541-4160-8446-4DF22F442B54}" presName="node" presStyleLbl="node1" presStyleIdx="3" presStyleCnt="5">
        <dgm:presLayoutVars>
          <dgm:bulletEnabled val="1"/>
        </dgm:presLayoutVars>
      </dgm:prSet>
      <dgm:spPr/>
    </dgm:pt>
    <dgm:pt modelId="{1C0E2BF7-5039-45B0-9593-F2DEF02B7A27}" type="pres">
      <dgm:prSet presAssocID="{8283B261-36F3-4B3B-8436-2CA9540D04E6}" presName="sibTrans" presStyleLbl="sibTrans2D1" presStyleIdx="3" presStyleCnt="5"/>
      <dgm:spPr/>
    </dgm:pt>
    <dgm:pt modelId="{A4F20E0C-D94F-43AC-A540-780654ACBF59}" type="pres">
      <dgm:prSet presAssocID="{8283B261-36F3-4B3B-8436-2CA9540D04E6}" presName="connectorText" presStyleLbl="sibTrans2D1" presStyleIdx="3" presStyleCnt="5"/>
      <dgm:spPr/>
    </dgm:pt>
    <dgm:pt modelId="{5D2A8F99-D150-4D56-B30F-6E4AA5952788}" type="pres">
      <dgm:prSet presAssocID="{FDBB3380-D844-4184-BC09-55CB9A6B7D92}" presName="node" presStyleLbl="node1" presStyleIdx="4" presStyleCnt="5">
        <dgm:presLayoutVars>
          <dgm:bulletEnabled val="1"/>
        </dgm:presLayoutVars>
      </dgm:prSet>
      <dgm:spPr/>
    </dgm:pt>
    <dgm:pt modelId="{7C59D8C2-8B2F-4C54-9C7D-713B486AE713}" type="pres">
      <dgm:prSet presAssocID="{8EFEC503-1A7F-4E4B-97B7-33107B4F01BA}" presName="sibTrans" presStyleLbl="sibTrans2D1" presStyleIdx="4" presStyleCnt="5"/>
      <dgm:spPr/>
    </dgm:pt>
    <dgm:pt modelId="{DB8D2D41-6988-431A-9DAD-531FDA0F3F6C}" type="pres">
      <dgm:prSet presAssocID="{8EFEC503-1A7F-4E4B-97B7-33107B4F01BA}" presName="connectorText" presStyleLbl="sibTrans2D1" presStyleIdx="4" presStyleCnt="5"/>
      <dgm:spPr/>
    </dgm:pt>
  </dgm:ptLst>
  <dgm:cxnLst>
    <dgm:cxn modelId="{6E7B48BE-4DCE-4898-A2E3-ADE65FC01FD3}" type="presOf" srcId="{FDBB3380-D844-4184-BC09-55CB9A6B7D92}" destId="{5D2A8F99-D150-4D56-B30F-6E4AA5952788}" srcOrd="0" destOrd="0" presId="urn:microsoft.com/office/officeart/2005/8/layout/cycle2"/>
    <dgm:cxn modelId="{E45B7576-C5FC-4F78-8F25-6549C1B2913F}" type="presOf" srcId="{81123A45-2823-4A96-A4AC-EC52B752B2C2}" destId="{DD93E20E-AFF4-4827-97A9-6B557342E7A9}" srcOrd="0" destOrd="0" presId="urn:microsoft.com/office/officeart/2005/8/layout/cycle2"/>
    <dgm:cxn modelId="{C34EB7A8-873B-4242-82D9-479F0960C3DD}" type="presOf" srcId="{B1C7D4F6-0F84-452B-AA21-B899D765A2F3}" destId="{C1A7B390-0171-430B-9FD7-026A6A83B7F9}" srcOrd="0" destOrd="0" presId="urn:microsoft.com/office/officeart/2005/8/layout/cycle2"/>
    <dgm:cxn modelId="{A1F8FB7E-26C3-4235-8C33-C272BEDF81D7}" type="presOf" srcId="{8EFEC503-1A7F-4E4B-97B7-33107B4F01BA}" destId="{7C59D8C2-8B2F-4C54-9C7D-713B486AE713}" srcOrd="0" destOrd="0" presId="urn:microsoft.com/office/officeart/2005/8/layout/cycle2"/>
    <dgm:cxn modelId="{7D0EC643-667C-4408-96F5-C70A807076F4}" type="presOf" srcId="{40C5B5E9-9EB8-4D69-A5E2-1658E31FA600}" destId="{855B6F19-79FF-4296-BB0B-DC3CAD8072FF}" srcOrd="0" destOrd="0" presId="urn:microsoft.com/office/officeart/2005/8/layout/cycle2"/>
    <dgm:cxn modelId="{3587653F-72BF-4E22-82B3-DEB055F65718}" srcId="{81123A45-2823-4A96-A4AC-EC52B752B2C2}" destId="{E9ADC408-7A0F-492D-BD56-CF8969F48372}" srcOrd="0" destOrd="0" parTransId="{99B26272-2ED2-4426-8464-D557E8A47DAE}" sibTransId="{40C5B5E9-9EB8-4D69-A5E2-1658E31FA600}"/>
    <dgm:cxn modelId="{D885BE33-63F9-4C4E-9A4F-AC1B39A4AFDD}" type="presOf" srcId="{A60225CB-3541-4160-8446-4DF22F442B54}" destId="{217A54DE-B6C9-4814-9486-09A2A26421B4}" srcOrd="0" destOrd="0" presId="urn:microsoft.com/office/officeart/2005/8/layout/cycle2"/>
    <dgm:cxn modelId="{C6149FFF-0484-4DD3-9E58-90BB6C57CEF5}" type="presOf" srcId="{8283B261-36F3-4B3B-8436-2CA9540D04E6}" destId="{A4F20E0C-D94F-43AC-A540-780654ACBF59}" srcOrd="1" destOrd="0" presId="urn:microsoft.com/office/officeart/2005/8/layout/cycle2"/>
    <dgm:cxn modelId="{A3CAD17B-6ED2-43DC-A631-E4A1FC4499A2}" type="presOf" srcId="{40C5B5E9-9EB8-4D69-A5E2-1658E31FA600}" destId="{83F8B855-395A-4F98-953D-4EA377F70CC9}" srcOrd="1" destOrd="0" presId="urn:microsoft.com/office/officeart/2005/8/layout/cycle2"/>
    <dgm:cxn modelId="{F0803626-0A5F-4DC8-A1AC-FF9015F435CB}" type="presOf" srcId="{3894B8CD-603D-4A64-9352-22BD72AD049A}" destId="{BDF90DB7-7A61-483B-A334-2CDBFB14568C}" srcOrd="0" destOrd="0" presId="urn:microsoft.com/office/officeart/2005/8/layout/cycle2"/>
    <dgm:cxn modelId="{B872F4C6-FD3B-45EF-AC04-B9222C33AECC}" type="presOf" srcId="{8EFEC503-1A7F-4E4B-97B7-33107B4F01BA}" destId="{DB8D2D41-6988-431A-9DAD-531FDA0F3F6C}" srcOrd="1" destOrd="0" presId="urn:microsoft.com/office/officeart/2005/8/layout/cycle2"/>
    <dgm:cxn modelId="{323C3F3A-7984-4705-8612-CDE7E9533B4B}" type="presOf" srcId="{1797AA3F-43ED-4447-9F45-2325EB36A718}" destId="{B03D5B48-B084-4901-8BD0-ACFFDC88B774}" srcOrd="0" destOrd="0" presId="urn:microsoft.com/office/officeart/2005/8/layout/cycle2"/>
    <dgm:cxn modelId="{C2270740-63B1-412D-BF31-075C4B37C1C3}" type="presOf" srcId="{1797AA3F-43ED-4447-9F45-2325EB36A718}" destId="{5C638DB0-EDF7-4FD9-B57B-0DFD54E157CE}" srcOrd="1" destOrd="0" presId="urn:microsoft.com/office/officeart/2005/8/layout/cycle2"/>
    <dgm:cxn modelId="{3963CC9D-797C-43ED-8C5E-989F7F26F793}" type="presOf" srcId="{8283B261-36F3-4B3B-8436-2CA9540D04E6}" destId="{1C0E2BF7-5039-45B0-9593-F2DEF02B7A27}" srcOrd="0" destOrd="0" presId="urn:microsoft.com/office/officeart/2005/8/layout/cycle2"/>
    <dgm:cxn modelId="{490E56DC-7E5A-4096-9851-8E2CAB6861CA}" srcId="{81123A45-2823-4A96-A4AC-EC52B752B2C2}" destId="{33573DD8-AE4B-4E9C-9F69-8741534BB63C}" srcOrd="2" destOrd="0" parTransId="{A9A8EA22-FA88-491A-9A74-7B75FB928848}" sibTransId="{B1C7D4F6-0F84-452B-AA21-B899D765A2F3}"/>
    <dgm:cxn modelId="{0225DC00-0CE5-4260-BA7B-71AA45513A95}" type="presOf" srcId="{B1C7D4F6-0F84-452B-AA21-B899D765A2F3}" destId="{C27D40A0-DE4B-424F-8F89-D5A8B53519D2}" srcOrd="1" destOrd="0" presId="urn:microsoft.com/office/officeart/2005/8/layout/cycle2"/>
    <dgm:cxn modelId="{499B7365-3DC1-44AB-A731-22DE5AF146DC}" type="presOf" srcId="{33573DD8-AE4B-4E9C-9F69-8741534BB63C}" destId="{7B7A3258-CCBC-4686-A056-B2D6169B380D}" srcOrd="0" destOrd="0" presId="urn:microsoft.com/office/officeart/2005/8/layout/cycle2"/>
    <dgm:cxn modelId="{3A8BA99A-3CBD-4465-9AD8-8180E507DF2E}" type="presOf" srcId="{E9ADC408-7A0F-492D-BD56-CF8969F48372}" destId="{C3A5C9DB-823B-49F0-8FE5-EFADA828F8A0}" srcOrd="0" destOrd="0" presId="urn:microsoft.com/office/officeart/2005/8/layout/cycle2"/>
    <dgm:cxn modelId="{E4960A4D-6708-449E-B34C-1F44FA0A6D3D}" srcId="{81123A45-2823-4A96-A4AC-EC52B752B2C2}" destId="{FDBB3380-D844-4184-BC09-55CB9A6B7D92}" srcOrd="4" destOrd="0" parTransId="{36B61028-B124-4F35-8972-984949280CC4}" sibTransId="{8EFEC503-1A7F-4E4B-97B7-33107B4F01BA}"/>
    <dgm:cxn modelId="{4B9DDBC0-0EAC-4A27-BE6D-81DDEFAA7FA1}" srcId="{81123A45-2823-4A96-A4AC-EC52B752B2C2}" destId="{A60225CB-3541-4160-8446-4DF22F442B54}" srcOrd="3" destOrd="0" parTransId="{80C5E24C-2D60-49AC-8F46-671156171416}" sibTransId="{8283B261-36F3-4B3B-8436-2CA9540D04E6}"/>
    <dgm:cxn modelId="{FD01D071-3548-4473-9AF1-79CDF3FE1FD0}" srcId="{81123A45-2823-4A96-A4AC-EC52B752B2C2}" destId="{3894B8CD-603D-4A64-9352-22BD72AD049A}" srcOrd="1" destOrd="0" parTransId="{83AF7DDF-EAD2-4E8F-B095-37B182A76584}" sibTransId="{1797AA3F-43ED-4447-9F45-2325EB36A718}"/>
    <dgm:cxn modelId="{EBA5DCBC-5E8C-4D07-BF4B-DB074F6517D6}" type="presParOf" srcId="{DD93E20E-AFF4-4827-97A9-6B557342E7A9}" destId="{C3A5C9DB-823B-49F0-8FE5-EFADA828F8A0}" srcOrd="0" destOrd="0" presId="urn:microsoft.com/office/officeart/2005/8/layout/cycle2"/>
    <dgm:cxn modelId="{4149AF42-534C-453F-B5EF-C2B63A9D7B0D}" type="presParOf" srcId="{DD93E20E-AFF4-4827-97A9-6B557342E7A9}" destId="{855B6F19-79FF-4296-BB0B-DC3CAD8072FF}" srcOrd="1" destOrd="0" presId="urn:microsoft.com/office/officeart/2005/8/layout/cycle2"/>
    <dgm:cxn modelId="{A961F520-68F0-4DBD-90DC-B508DA238573}" type="presParOf" srcId="{855B6F19-79FF-4296-BB0B-DC3CAD8072FF}" destId="{83F8B855-395A-4F98-953D-4EA377F70CC9}" srcOrd="0" destOrd="0" presId="urn:microsoft.com/office/officeart/2005/8/layout/cycle2"/>
    <dgm:cxn modelId="{15073394-39F9-4885-98AD-3A03A79BEB4B}" type="presParOf" srcId="{DD93E20E-AFF4-4827-97A9-6B557342E7A9}" destId="{BDF90DB7-7A61-483B-A334-2CDBFB14568C}" srcOrd="2" destOrd="0" presId="urn:microsoft.com/office/officeart/2005/8/layout/cycle2"/>
    <dgm:cxn modelId="{36FC3F84-4259-45F5-9F2C-F1304561F0FB}" type="presParOf" srcId="{DD93E20E-AFF4-4827-97A9-6B557342E7A9}" destId="{B03D5B48-B084-4901-8BD0-ACFFDC88B774}" srcOrd="3" destOrd="0" presId="urn:microsoft.com/office/officeart/2005/8/layout/cycle2"/>
    <dgm:cxn modelId="{A4ACD2E3-4823-456C-8595-A608B11D19E0}" type="presParOf" srcId="{B03D5B48-B084-4901-8BD0-ACFFDC88B774}" destId="{5C638DB0-EDF7-4FD9-B57B-0DFD54E157CE}" srcOrd="0" destOrd="0" presId="urn:microsoft.com/office/officeart/2005/8/layout/cycle2"/>
    <dgm:cxn modelId="{F9613973-54C2-4F85-989E-082BF4ECB31E}" type="presParOf" srcId="{DD93E20E-AFF4-4827-97A9-6B557342E7A9}" destId="{7B7A3258-CCBC-4686-A056-B2D6169B380D}" srcOrd="4" destOrd="0" presId="urn:microsoft.com/office/officeart/2005/8/layout/cycle2"/>
    <dgm:cxn modelId="{1FC7AAB0-DADA-4974-8168-0B22A9CACBBA}" type="presParOf" srcId="{DD93E20E-AFF4-4827-97A9-6B557342E7A9}" destId="{C1A7B390-0171-430B-9FD7-026A6A83B7F9}" srcOrd="5" destOrd="0" presId="urn:microsoft.com/office/officeart/2005/8/layout/cycle2"/>
    <dgm:cxn modelId="{94EB8E28-974B-419B-9FB8-2269E5D33885}" type="presParOf" srcId="{C1A7B390-0171-430B-9FD7-026A6A83B7F9}" destId="{C27D40A0-DE4B-424F-8F89-D5A8B53519D2}" srcOrd="0" destOrd="0" presId="urn:microsoft.com/office/officeart/2005/8/layout/cycle2"/>
    <dgm:cxn modelId="{2F4F1854-F974-4189-9D69-2965413ED255}" type="presParOf" srcId="{DD93E20E-AFF4-4827-97A9-6B557342E7A9}" destId="{217A54DE-B6C9-4814-9486-09A2A26421B4}" srcOrd="6" destOrd="0" presId="urn:microsoft.com/office/officeart/2005/8/layout/cycle2"/>
    <dgm:cxn modelId="{95A84CCA-0B37-4935-AE43-128AFC19556C}" type="presParOf" srcId="{DD93E20E-AFF4-4827-97A9-6B557342E7A9}" destId="{1C0E2BF7-5039-45B0-9593-F2DEF02B7A27}" srcOrd="7" destOrd="0" presId="urn:microsoft.com/office/officeart/2005/8/layout/cycle2"/>
    <dgm:cxn modelId="{92D08437-0C8E-481E-9B37-EF72B1834A69}" type="presParOf" srcId="{1C0E2BF7-5039-45B0-9593-F2DEF02B7A27}" destId="{A4F20E0C-D94F-43AC-A540-780654ACBF59}" srcOrd="0" destOrd="0" presId="urn:microsoft.com/office/officeart/2005/8/layout/cycle2"/>
    <dgm:cxn modelId="{E85EB2AF-32E1-4108-BE82-6DA67070D3D1}" type="presParOf" srcId="{DD93E20E-AFF4-4827-97A9-6B557342E7A9}" destId="{5D2A8F99-D150-4D56-B30F-6E4AA5952788}" srcOrd="8" destOrd="0" presId="urn:microsoft.com/office/officeart/2005/8/layout/cycle2"/>
    <dgm:cxn modelId="{B2497E22-C29B-4C4B-BFB4-53EAEF48991B}" type="presParOf" srcId="{DD93E20E-AFF4-4827-97A9-6B557342E7A9}" destId="{7C59D8C2-8B2F-4C54-9C7D-713B486AE713}" srcOrd="9" destOrd="0" presId="urn:microsoft.com/office/officeart/2005/8/layout/cycle2"/>
    <dgm:cxn modelId="{8D238EAE-8E47-44C7-93D5-E0C3CEC4ED4A}" type="presParOf" srcId="{7C59D8C2-8B2F-4C54-9C7D-713B486AE713}" destId="{DB8D2D41-6988-431A-9DAD-531FDA0F3F6C}"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5C9DB-823B-49F0-8FE5-EFADA828F8A0}">
      <dsp:nvSpPr>
        <dsp:cNvPr id="0" name=""/>
        <dsp:cNvSpPr/>
      </dsp:nvSpPr>
      <dsp:spPr>
        <a:xfrm>
          <a:off x="2276679" y="0"/>
          <a:ext cx="1259308" cy="12593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EU context</a:t>
          </a:r>
        </a:p>
      </dsp:txBody>
      <dsp:txXfrm>
        <a:off x="2461100" y="184421"/>
        <a:ext cx="890466" cy="890466"/>
      </dsp:txXfrm>
    </dsp:sp>
    <dsp:sp modelId="{855B6F19-79FF-4296-BB0B-DC3CAD8072FF}">
      <dsp:nvSpPr>
        <dsp:cNvPr id="0" name=""/>
        <dsp:cNvSpPr/>
      </dsp:nvSpPr>
      <dsp:spPr>
        <a:xfrm rot="2191626">
          <a:off x="3488525" y="968305"/>
          <a:ext cx="323844" cy="4250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498067" y="1024395"/>
        <a:ext cx="226691" cy="255010"/>
      </dsp:txXfrm>
    </dsp:sp>
    <dsp:sp modelId="{BDF90DB7-7A61-483B-A334-2CDBFB14568C}">
      <dsp:nvSpPr>
        <dsp:cNvPr id="0" name=""/>
        <dsp:cNvSpPr/>
      </dsp:nvSpPr>
      <dsp:spPr>
        <a:xfrm>
          <a:off x="3779635" y="1113229"/>
          <a:ext cx="1259308" cy="12593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Data</a:t>
          </a:r>
        </a:p>
      </dsp:txBody>
      <dsp:txXfrm>
        <a:off x="3964056" y="1297650"/>
        <a:ext cx="890466" cy="890466"/>
      </dsp:txXfrm>
    </dsp:sp>
    <dsp:sp modelId="{B03D5B48-B084-4901-8BD0-ACFFDC88B774}">
      <dsp:nvSpPr>
        <dsp:cNvPr id="0" name=""/>
        <dsp:cNvSpPr/>
      </dsp:nvSpPr>
      <dsp:spPr>
        <a:xfrm rot="6480000">
          <a:off x="3952122" y="2421168"/>
          <a:ext cx="335463" cy="4250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4017991" y="2458314"/>
        <a:ext cx="234824" cy="255010"/>
      </dsp:txXfrm>
    </dsp:sp>
    <dsp:sp modelId="{7B7A3258-CCBC-4686-A056-B2D6169B380D}">
      <dsp:nvSpPr>
        <dsp:cNvPr id="0" name=""/>
        <dsp:cNvSpPr/>
      </dsp:nvSpPr>
      <dsp:spPr>
        <a:xfrm>
          <a:off x="3194895" y="2912874"/>
          <a:ext cx="1259308" cy="12593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Economics</a:t>
          </a:r>
        </a:p>
      </dsp:txBody>
      <dsp:txXfrm>
        <a:off x="3379316" y="3097295"/>
        <a:ext cx="890466" cy="890466"/>
      </dsp:txXfrm>
    </dsp:sp>
    <dsp:sp modelId="{C1A7B390-0171-430B-9FD7-026A6A83B7F9}">
      <dsp:nvSpPr>
        <dsp:cNvPr id="0" name=""/>
        <dsp:cNvSpPr/>
      </dsp:nvSpPr>
      <dsp:spPr>
        <a:xfrm rot="10800000">
          <a:off x="2720183" y="3330020"/>
          <a:ext cx="335463" cy="4250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820822" y="3415023"/>
        <a:ext cx="234824" cy="255010"/>
      </dsp:txXfrm>
    </dsp:sp>
    <dsp:sp modelId="{217A54DE-B6C9-4814-9486-09A2A26421B4}">
      <dsp:nvSpPr>
        <dsp:cNvPr id="0" name=""/>
        <dsp:cNvSpPr/>
      </dsp:nvSpPr>
      <dsp:spPr>
        <a:xfrm>
          <a:off x="1302636" y="2912874"/>
          <a:ext cx="1259308" cy="12593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Regulations</a:t>
          </a:r>
        </a:p>
      </dsp:txBody>
      <dsp:txXfrm>
        <a:off x="1487057" y="3097295"/>
        <a:ext cx="890466" cy="890466"/>
      </dsp:txXfrm>
    </dsp:sp>
    <dsp:sp modelId="{1C0E2BF7-5039-45B0-9593-F2DEF02B7A27}">
      <dsp:nvSpPr>
        <dsp:cNvPr id="0" name=""/>
        <dsp:cNvSpPr/>
      </dsp:nvSpPr>
      <dsp:spPr>
        <a:xfrm rot="15120000">
          <a:off x="1475123" y="2439227"/>
          <a:ext cx="335463" cy="4250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540992" y="2572087"/>
        <a:ext cx="234824" cy="255010"/>
      </dsp:txXfrm>
    </dsp:sp>
    <dsp:sp modelId="{5D2A8F99-D150-4D56-B30F-6E4AA5952788}">
      <dsp:nvSpPr>
        <dsp:cNvPr id="0" name=""/>
        <dsp:cNvSpPr/>
      </dsp:nvSpPr>
      <dsp:spPr>
        <a:xfrm>
          <a:off x="717896" y="1113229"/>
          <a:ext cx="1259308" cy="12593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Theory</a:t>
          </a:r>
        </a:p>
      </dsp:txBody>
      <dsp:txXfrm>
        <a:off x="902317" y="1297650"/>
        <a:ext cx="890466" cy="890466"/>
      </dsp:txXfrm>
    </dsp:sp>
    <dsp:sp modelId="{7C59D8C2-8B2F-4C54-9C7D-713B486AE713}">
      <dsp:nvSpPr>
        <dsp:cNvPr id="0" name=""/>
        <dsp:cNvSpPr/>
      </dsp:nvSpPr>
      <dsp:spPr>
        <a:xfrm rot="19468013">
          <a:off x="1945046" y="979481"/>
          <a:ext cx="347773" cy="4250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954760" y="1094801"/>
        <a:ext cx="243441" cy="25501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0.05474</cdr:x>
      <cdr:y>0.01696</cdr:y>
    </cdr:from>
    <cdr:to>
      <cdr:x>0.94182</cdr:x>
      <cdr:y>0.09091</cdr:y>
    </cdr:to>
    <cdr:sp macro="" textlink="">
      <cdr:nvSpPr>
        <cdr:cNvPr id="2" name="TextBox 1"/>
        <cdr:cNvSpPr txBox="1"/>
      </cdr:nvSpPr>
      <cdr:spPr>
        <a:xfrm xmlns:a="http://schemas.openxmlformats.org/drawingml/2006/main">
          <a:off x="485943" y="51533"/>
          <a:ext cx="7874876" cy="2246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effectLst/>
              <a:latin typeface="+mn-lt"/>
              <a:ea typeface="+mn-ea"/>
              <a:cs typeface="+mn-cs"/>
            </a:rPr>
            <a:t>Digital Economy and Society Index (DESI),</a:t>
          </a:r>
          <a:r>
            <a:rPr lang="en-GB" sz="1000" b="1" i="0" baseline="0" dirty="0">
              <a:effectLst/>
              <a:latin typeface="Arial" panose="020B0604020202020204" pitchFamily="34" charset="0"/>
              <a:ea typeface="+mn-ea"/>
              <a:cs typeface="Arial" panose="020B0604020202020204" pitchFamily="34" charset="0"/>
            </a:rPr>
            <a:t> 2015</a:t>
          </a:r>
          <a:endParaRPr lang="en-GB"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0.0025</cdr:x>
      <cdr:y>0.92581</cdr:y>
    </cdr:from>
    <cdr:to>
      <cdr:x>0.4324</cdr:x>
      <cdr:y>1</cdr:y>
    </cdr:to>
    <cdr:sp macro="" textlink="">
      <cdr:nvSpPr>
        <cdr:cNvPr id="3" name="TextBox 1"/>
        <cdr:cNvSpPr txBox="1"/>
      </cdr:nvSpPr>
      <cdr:spPr>
        <a:xfrm xmlns:a="http://schemas.openxmlformats.org/drawingml/2006/main">
          <a:off x="22193" y="2813050"/>
          <a:ext cx="3816382" cy="2254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i="1">
              <a:latin typeface="Arial" panose="020B0604020202020204" pitchFamily="34" charset="0"/>
              <a:cs typeface="Arial" panose="020B0604020202020204" pitchFamily="34" charset="0"/>
            </a:rPr>
            <a:t>Source: </a:t>
          </a:r>
          <a:r>
            <a:rPr lang="en-GB" sz="1100" i="1">
              <a:effectLst/>
              <a:latin typeface="+mn-lt"/>
              <a:ea typeface="+mn-ea"/>
              <a:cs typeface="+mn-cs"/>
            </a:rPr>
            <a:t>European Commission, Digital Agenda Scoreboard</a:t>
          </a:r>
          <a:endParaRPr lang="en-GB" sz="1000" i="1">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0.01419</cdr:x>
      <cdr:y>0.01558</cdr:y>
    </cdr:from>
    <cdr:to>
      <cdr:x>0.98969</cdr:x>
      <cdr:y>0.19522</cdr:y>
    </cdr:to>
    <cdr:sp macro="" textlink="">
      <cdr:nvSpPr>
        <cdr:cNvPr id="3" name="TextBox 1"/>
        <cdr:cNvSpPr txBox="1"/>
      </cdr:nvSpPr>
      <cdr:spPr>
        <a:xfrm xmlns:a="http://schemas.openxmlformats.org/drawingml/2006/main">
          <a:off x="65552" y="37247"/>
          <a:ext cx="4506444" cy="4294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000" b="1" dirty="0">
              <a:latin typeface="Arial" panose="020B0604020202020204" pitchFamily="34" charset="0"/>
              <a:cs typeface="Arial" panose="020B0604020202020204" pitchFamily="34" charset="0"/>
            </a:rPr>
            <a:t>Next Generation</a:t>
          </a:r>
          <a:r>
            <a:rPr lang="en-GB" sz="1000" b="1" baseline="0" dirty="0">
              <a:latin typeface="Arial" panose="020B0604020202020204" pitchFamily="34" charset="0"/>
              <a:cs typeface="Arial" panose="020B0604020202020204" pitchFamily="34" charset="0"/>
            </a:rPr>
            <a:t> Access (</a:t>
          </a:r>
          <a:r>
            <a:rPr lang="en-GB" sz="1000" b="1" dirty="0">
              <a:latin typeface="Arial" panose="020B0604020202020204" pitchFamily="34" charset="0"/>
              <a:cs typeface="Arial" panose="020B0604020202020204" pitchFamily="34" charset="0"/>
            </a:rPr>
            <a:t>NGA) broadband coverage in the EU,</a:t>
          </a:r>
        </a:p>
        <a:p xmlns:a="http://schemas.openxmlformats.org/drawingml/2006/main">
          <a:pPr algn="ctr"/>
          <a:r>
            <a:rPr lang="en-GB" sz="1000" b="1" baseline="0" dirty="0">
              <a:latin typeface="Arial" panose="020B0604020202020204" pitchFamily="34" charset="0"/>
              <a:cs typeface="Arial" panose="020B0604020202020204" pitchFamily="34" charset="0"/>
            </a:rPr>
            <a:t>2010-2014</a:t>
          </a:r>
        </a:p>
      </cdr:txBody>
    </cdr:sp>
  </cdr:relSizeAnchor>
  <cdr:relSizeAnchor xmlns:cdr="http://schemas.openxmlformats.org/drawingml/2006/chartDrawing">
    <cdr:from>
      <cdr:x>0.12646</cdr:x>
      <cdr:y>0.80213</cdr:y>
    </cdr:from>
    <cdr:to>
      <cdr:x>0.61856</cdr:x>
      <cdr:y>0.87649</cdr:y>
    </cdr:to>
    <cdr:sp macro="" textlink="">
      <cdr:nvSpPr>
        <cdr:cNvPr id="4" name="TextBox 1"/>
        <cdr:cNvSpPr txBox="1"/>
      </cdr:nvSpPr>
      <cdr:spPr>
        <a:xfrm xmlns:a="http://schemas.openxmlformats.org/drawingml/2006/main">
          <a:off x="584200" y="1917700"/>
          <a:ext cx="2273300" cy="177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i="1">
              <a:latin typeface="Arial" panose="020B0604020202020204" pitchFamily="34" charset="0"/>
              <a:cs typeface="Arial" panose="020B0604020202020204" pitchFamily="34" charset="0"/>
            </a:rPr>
            <a:t>Source: IHS,VVA</a:t>
          </a:r>
          <a:r>
            <a:rPr lang="en-GB" sz="1000" i="1" baseline="0">
              <a:latin typeface="Arial" panose="020B0604020202020204" pitchFamily="34" charset="0"/>
              <a:cs typeface="Arial" panose="020B0604020202020204" pitchFamily="34" charset="0"/>
            </a:rPr>
            <a:t> and Point Topic</a:t>
          </a:r>
          <a:endParaRPr lang="en-GB" sz="1000" i="1">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0.06976</cdr:x>
      <cdr:y>0.01383</cdr:y>
    </cdr:from>
    <cdr:to>
      <cdr:x>0.95684</cdr:x>
      <cdr:y>0.10031</cdr:y>
    </cdr:to>
    <cdr:sp macro="" textlink="">
      <cdr:nvSpPr>
        <cdr:cNvPr id="2" name="TextBox 1"/>
        <cdr:cNvSpPr txBox="1"/>
      </cdr:nvSpPr>
      <cdr:spPr>
        <a:xfrm xmlns:a="http://schemas.openxmlformats.org/drawingml/2006/main">
          <a:off x="619259" y="42009"/>
          <a:ext cx="7874858" cy="2627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GB" sz="1000" b="1" i="0" baseline="0">
              <a:effectLst/>
              <a:latin typeface="Arial" panose="020B0604020202020204" pitchFamily="34" charset="0"/>
              <a:ea typeface="+mn-ea"/>
              <a:cs typeface="Arial" panose="020B0604020202020204" pitchFamily="34" charset="0"/>
            </a:rPr>
            <a:t>Next Generation Access (FTTP, VDSL and Docsis 3.0 cable) coverage, 2014</a:t>
          </a:r>
          <a:endParaRPr lang="en-GB" sz="1000">
            <a:effectLst/>
            <a:latin typeface="Arial" panose="020B0604020202020204" pitchFamily="34" charset="0"/>
            <a:cs typeface="Arial" panose="020B0604020202020204" pitchFamily="34" charset="0"/>
          </a:endParaRPr>
        </a:p>
        <a:p xmlns:a="http://schemas.openxmlformats.org/drawingml/2006/main">
          <a:endParaRPr lang="en-GB" sz="10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0.00358</cdr:x>
      <cdr:y>0.93521</cdr:y>
    </cdr:from>
    <cdr:to>
      <cdr:x>0.20529</cdr:x>
      <cdr:y>1</cdr:y>
    </cdr:to>
    <cdr:sp macro="" textlink="">
      <cdr:nvSpPr>
        <cdr:cNvPr id="3" name="TextBox 1"/>
        <cdr:cNvSpPr txBox="1"/>
      </cdr:nvSpPr>
      <cdr:spPr>
        <a:xfrm xmlns:a="http://schemas.openxmlformats.org/drawingml/2006/main">
          <a:off x="31750" y="2841624"/>
          <a:ext cx="1790700" cy="1968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i="1">
              <a:latin typeface="Arial" panose="020B0604020202020204" pitchFamily="34" charset="0"/>
              <a:cs typeface="Arial" panose="020B0604020202020204" pitchFamily="34" charset="0"/>
            </a:rPr>
            <a:t>Source: IHS and VVA</a:t>
          </a:r>
        </a:p>
      </cdr:txBody>
    </cdr:sp>
  </cdr:relSizeAnchor>
</c:userShapes>
</file>

<file path=ppt/drawings/drawing4.xml><?xml version="1.0" encoding="utf-8"?>
<c:userShapes xmlns:c="http://schemas.openxmlformats.org/drawingml/2006/chart">
  <cdr:relSizeAnchor xmlns:cdr="http://schemas.openxmlformats.org/drawingml/2006/chartDrawing">
    <cdr:from>
      <cdr:x>0.51183</cdr:x>
      <cdr:y>0.35475</cdr:y>
    </cdr:from>
    <cdr:to>
      <cdr:x>0.54818</cdr:x>
      <cdr:y>0.35475</cdr:y>
    </cdr:to>
    <cdr:cxnSp macro="">
      <cdr:nvCxnSpPr>
        <cdr:cNvPr id="2" name="Straight Connector 1"/>
        <cdr:cNvCxnSpPr/>
      </cdr:nvCxnSpPr>
      <cdr:spPr>
        <a:xfrm xmlns:a="http://schemas.openxmlformats.org/drawingml/2006/main">
          <a:off x="2948495" y="1334267"/>
          <a:ext cx="209402" cy="0"/>
        </a:xfrm>
        <a:prstGeom xmlns:a="http://schemas.openxmlformats.org/drawingml/2006/main" prst="line">
          <a:avLst/>
        </a:prstGeom>
        <a:ln xmlns:a="http://schemas.openxmlformats.org/drawingml/2006/main" w="76200">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sz="quarter" idx="1"/>
          </p:nvPr>
        </p:nvSpPr>
        <p:spPr>
          <a:xfrm>
            <a:off x="3889109" y="0"/>
            <a:ext cx="2975240" cy="501640"/>
          </a:xfrm>
          <a:prstGeom prst="rect">
            <a:avLst/>
          </a:prstGeom>
        </p:spPr>
        <p:txBody>
          <a:bodyPr vert="horz" lIns="96359" tIns="48180" rIns="96359" bIns="48180" rtlCol="0"/>
          <a:lstStyle>
            <a:lvl1pPr algn="r">
              <a:defRPr sz="1300"/>
            </a:lvl1pPr>
          </a:lstStyle>
          <a:p>
            <a:fld id="{43E49930-0D77-43C9-B127-4307A19CA768}" type="datetimeFigureOut">
              <a:rPr lang="en-GB" smtClean="0"/>
              <a:t>01/03/2016</a:t>
            </a:fld>
            <a:endParaRPr lang="en-GB"/>
          </a:p>
        </p:txBody>
      </p:sp>
      <p:sp>
        <p:nvSpPr>
          <p:cNvPr id="4" name="Footer Placeholder 3"/>
          <p:cNvSpPr>
            <a:spLocks noGrp="1"/>
          </p:cNvSpPr>
          <p:nvPr>
            <p:ph type="ftr" sz="quarter" idx="2"/>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a:p>
        </p:txBody>
      </p:sp>
      <p:sp>
        <p:nvSpPr>
          <p:cNvPr id="5" name="Slide Number Placeholder 4"/>
          <p:cNvSpPr>
            <a:spLocks noGrp="1"/>
          </p:cNvSpPr>
          <p:nvPr>
            <p:ph type="sldNum" sz="quarter" idx="3"/>
          </p:nvPr>
        </p:nvSpPr>
        <p:spPr>
          <a:xfrm>
            <a:off x="3889109" y="9496437"/>
            <a:ext cx="2975240" cy="501639"/>
          </a:xfrm>
          <a:prstGeom prst="rect">
            <a:avLst/>
          </a:prstGeom>
        </p:spPr>
        <p:txBody>
          <a:bodyPr vert="horz" lIns="96359" tIns="48180" rIns="96359" bIns="48180" rtlCol="0" anchor="b"/>
          <a:lstStyle>
            <a:lvl1pPr algn="r">
              <a:defRPr sz="1300"/>
            </a:lvl1pPr>
          </a:lstStyle>
          <a:p>
            <a:fld id="{C7F96725-A4B6-40AB-B292-BEA05AF05B6B}" type="slidenum">
              <a:rPr lang="en-GB" smtClean="0"/>
              <a:t>‹#›</a:t>
            </a:fld>
            <a:endParaRPr lang="en-GB"/>
          </a:p>
        </p:txBody>
      </p:sp>
    </p:spTree>
    <p:extLst>
      <p:ext uri="{BB962C8B-B14F-4D97-AF65-F5344CB8AC3E}">
        <p14:creationId xmlns:p14="http://schemas.microsoft.com/office/powerpoint/2010/main" val="41749413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AF0D074-C1F3-4418-94BB-26F7628CECBE}"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F46E9-5E97-4BA6-A327-4EC217D8032E}" type="slidenum">
              <a:rPr lang="en-GB" smtClean="0"/>
              <a:t>‹#›</a:t>
            </a:fld>
            <a:endParaRPr lang="en-GB"/>
          </a:p>
        </p:txBody>
      </p:sp>
    </p:spTree>
    <p:extLst>
      <p:ext uri="{BB962C8B-B14F-4D97-AF65-F5344CB8AC3E}">
        <p14:creationId xmlns:p14="http://schemas.microsoft.com/office/powerpoint/2010/main" val="14075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F0D074-C1F3-4418-94BB-26F7628CECBE}"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F46E9-5E97-4BA6-A327-4EC217D8032E}" type="slidenum">
              <a:rPr lang="en-GB" smtClean="0"/>
              <a:t>‹#›</a:t>
            </a:fld>
            <a:endParaRPr lang="en-GB"/>
          </a:p>
        </p:txBody>
      </p:sp>
    </p:spTree>
    <p:extLst>
      <p:ext uri="{BB962C8B-B14F-4D97-AF65-F5344CB8AC3E}">
        <p14:creationId xmlns:p14="http://schemas.microsoft.com/office/powerpoint/2010/main" val="1805692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F0D074-C1F3-4418-94BB-26F7628CECBE}"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F46E9-5E97-4BA6-A327-4EC217D8032E}" type="slidenum">
              <a:rPr lang="en-GB" smtClean="0"/>
              <a:t>‹#›</a:t>
            </a:fld>
            <a:endParaRPr lang="en-GB"/>
          </a:p>
        </p:txBody>
      </p:sp>
    </p:spTree>
    <p:extLst>
      <p:ext uri="{BB962C8B-B14F-4D97-AF65-F5344CB8AC3E}">
        <p14:creationId xmlns:p14="http://schemas.microsoft.com/office/powerpoint/2010/main" val="245844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untry chart and targe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1371" y="6309321"/>
            <a:ext cx="8064896" cy="469843"/>
          </a:xfrm>
        </p:spPr>
        <p:txBody>
          <a:bodyPr/>
          <a:lstStyle>
            <a:lvl1pPr>
              <a:defRPr b="1">
                <a:solidFill>
                  <a:schemeClr val="tx1">
                    <a:lumMod val="65000"/>
                    <a:lumOff val="35000"/>
                  </a:schemeClr>
                </a:solidFill>
              </a:defRPr>
            </a:lvl1pPr>
          </a:lstStyle>
          <a:p>
            <a:pPr algn="l"/>
            <a:r>
              <a:rPr lang="en-GB" dirty="0"/>
              <a:t>Digital Agenda Scoreboard 2014</a:t>
            </a:r>
          </a:p>
        </p:txBody>
      </p:sp>
      <p:sp>
        <p:nvSpPr>
          <p:cNvPr id="4" name="Slide Number Placeholder 3"/>
          <p:cNvSpPr>
            <a:spLocks noGrp="1"/>
          </p:cNvSpPr>
          <p:nvPr>
            <p:ph type="sldNum" sz="quarter" idx="12"/>
          </p:nvPr>
        </p:nvSpPr>
        <p:spPr/>
        <p:txBody>
          <a:bodyPr/>
          <a:lstStyle/>
          <a:p>
            <a:fld id="{D3627F00-E101-43EC-9B75-53AED0FC21E2}" type="slidenum">
              <a:rPr lang="en-GB" smtClean="0"/>
              <a:t>‹#›</a:t>
            </a:fld>
            <a:endParaRPr lang="en-GB"/>
          </a:p>
        </p:txBody>
      </p:sp>
      <p:cxnSp>
        <p:nvCxnSpPr>
          <p:cNvPr id="7" name="Straight Connector 6"/>
          <p:cNvCxnSpPr/>
          <p:nvPr userDrawn="1"/>
        </p:nvCxnSpPr>
        <p:spPr>
          <a:xfrm flipH="1">
            <a:off x="6046180" y="1340768"/>
            <a:ext cx="23024" cy="223224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8"/>
          <p:cNvSpPr>
            <a:spLocks noGrp="1"/>
          </p:cNvSpPr>
          <p:nvPr>
            <p:ph type="body" sz="quarter" idx="15" hasCustomPrompt="1"/>
          </p:nvPr>
        </p:nvSpPr>
        <p:spPr>
          <a:xfrm>
            <a:off x="143338" y="1268760"/>
            <a:ext cx="5746487" cy="2304256"/>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text</a:t>
            </a:r>
            <a:endParaRPr lang="en-GB" dirty="0"/>
          </a:p>
        </p:txBody>
      </p:sp>
      <p:cxnSp>
        <p:nvCxnSpPr>
          <p:cNvPr id="13" name="Straight Connector 12"/>
          <p:cNvCxnSpPr/>
          <p:nvPr userDrawn="1"/>
        </p:nvCxnSpPr>
        <p:spPr>
          <a:xfrm>
            <a:off x="143339" y="3645024"/>
            <a:ext cx="11851728"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43339" y="109214"/>
            <a:ext cx="11905323" cy="1087539"/>
          </a:xfrm>
        </p:spPr>
        <p:txBody>
          <a:bodyPr>
            <a:normAutofit/>
          </a:bodyPr>
          <a:lstStyle>
            <a:lvl1pPr algn="l">
              <a:defRPr sz="1800" b="1">
                <a:latin typeface="Arial Narrow" panose="020B0606020202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39292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ing text and 1 chart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1371" y="6309321"/>
            <a:ext cx="8064896" cy="469843"/>
          </a:xfrm>
        </p:spPr>
        <p:txBody>
          <a:bodyPr/>
          <a:lstStyle>
            <a:lvl1pPr>
              <a:defRPr>
                <a:solidFill>
                  <a:schemeClr val="tx1">
                    <a:lumMod val="65000"/>
                    <a:lumOff val="35000"/>
                  </a:schemeClr>
                </a:solidFill>
              </a:defRPr>
            </a:lvl1pPr>
          </a:lstStyle>
          <a:p>
            <a:pPr algn="l"/>
            <a:r>
              <a:rPr lang="en-GB"/>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t>‹#›</a:t>
            </a:fld>
            <a:endParaRPr lang="en-GB"/>
          </a:p>
        </p:txBody>
      </p:sp>
      <p:cxnSp>
        <p:nvCxnSpPr>
          <p:cNvPr id="6" name="Straight Connector 5"/>
          <p:cNvCxnSpPr/>
          <p:nvPr userDrawn="1"/>
        </p:nvCxnSpPr>
        <p:spPr>
          <a:xfrm>
            <a:off x="4079776" y="1268760"/>
            <a:ext cx="0" cy="4824536"/>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112224"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43339" y="1268760"/>
            <a:ext cx="3744416" cy="4824536"/>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a:t>text</a:t>
            </a:r>
            <a:endParaRPr lang="en-GB" dirty="0"/>
          </a:p>
        </p:txBody>
      </p:sp>
      <p:sp>
        <p:nvSpPr>
          <p:cNvPr id="11" name="Text Placeholder 8"/>
          <p:cNvSpPr>
            <a:spLocks noGrp="1"/>
          </p:cNvSpPr>
          <p:nvPr>
            <p:ph type="body" sz="quarter" idx="14" hasCustomPrompt="1"/>
          </p:nvPr>
        </p:nvSpPr>
        <p:spPr>
          <a:xfrm>
            <a:off x="4271798" y="1268760"/>
            <a:ext cx="3648405" cy="1728192"/>
          </a:xfrm>
        </p:spPr>
        <p:txBody>
          <a:bodyPr>
            <a:normAutofit/>
          </a:bodyPr>
          <a:lstStyle>
            <a:lvl1pPr marL="0" indent="0">
              <a:buNone/>
              <a:defRPr sz="1400">
                <a:solidFill>
                  <a:schemeClr val="tx1">
                    <a:lumMod val="65000"/>
                    <a:lumOff val="35000"/>
                  </a:schemeClr>
                </a:solidFill>
              </a:defRPr>
            </a:lvl1pPr>
          </a:lstStyle>
          <a:p>
            <a:pPr lvl="0"/>
            <a:r>
              <a:rPr lang="en-US" dirty="0"/>
              <a:t>text</a:t>
            </a:r>
            <a:endParaRPr lang="en-GB" dirty="0"/>
          </a:p>
        </p:txBody>
      </p:sp>
      <p:sp>
        <p:nvSpPr>
          <p:cNvPr id="12" name="Text Placeholder 8"/>
          <p:cNvSpPr>
            <a:spLocks noGrp="1"/>
          </p:cNvSpPr>
          <p:nvPr>
            <p:ph type="body" sz="quarter" idx="15" hasCustomPrompt="1"/>
          </p:nvPr>
        </p:nvSpPr>
        <p:spPr>
          <a:xfrm>
            <a:off x="8304245" y="1268760"/>
            <a:ext cx="3744416" cy="172819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text</a:t>
            </a:r>
            <a:endParaRPr lang="en-GB" dirty="0"/>
          </a:p>
        </p:txBody>
      </p:sp>
      <p:cxnSp>
        <p:nvCxnSpPr>
          <p:cNvPr id="13" name="Straight Connector 12"/>
          <p:cNvCxnSpPr/>
          <p:nvPr userDrawn="1"/>
        </p:nvCxnSpPr>
        <p:spPr>
          <a:xfrm>
            <a:off x="4229381" y="3068960"/>
            <a:ext cx="7765685"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43339" y="109214"/>
            <a:ext cx="11905323" cy="1087539"/>
          </a:xfrm>
        </p:spPr>
        <p:txBody>
          <a:bodyPr>
            <a:normAutofit/>
          </a:bodyPr>
          <a:lstStyle>
            <a:lvl1pPr algn="l">
              <a:defRPr sz="1800" b="1">
                <a:latin typeface="Arial Narrow" panose="020B0606020202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25114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F0D074-C1F3-4418-94BB-26F7628CECBE}"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F46E9-5E97-4BA6-A327-4EC217D8032E}" type="slidenum">
              <a:rPr lang="en-GB" smtClean="0"/>
              <a:t>‹#›</a:t>
            </a:fld>
            <a:endParaRPr lang="en-GB"/>
          </a:p>
        </p:txBody>
      </p:sp>
    </p:spTree>
    <p:extLst>
      <p:ext uri="{BB962C8B-B14F-4D97-AF65-F5344CB8AC3E}">
        <p14:creationId xmlns:p14="http://schemas.microsoft.com/office/powerpoint/2010/main" val="49821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0D074-C1F3-4418-94BB-26F7628CECBE}"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F46E9-5E97-4BA6-A327-4EC217D8032E}" type="slidenum">
              <a:rPr lang="en-GB" smtClean="0"/>
              <a:t>‹#›</a:t>
            </a:fld>
            <a:endParaRPr lang="en-GB"/>
          </a:p>
        </p:txBody>
      </p:sp>
    </p:spTree>
    <p:extLst>
      <p:ext uri="{BB962C8B-B14F-4D97-AF65-F5344CB8AC3E}">
        <p14:creationId xmlns:p14="http://schemas.microsoft.com/office/powerpoint/2010/main" val="294519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AF0D074-C1F3-4418-94BB-26F7628CECBE}" type="datetimeFigureOut">
              <a:rPr lang="en-GB" smtClean="0"/>
              <a:t>01/03/2016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4F46E9-5E97-4BA6-A327-4EC217D8032E}" type="slidenum">
              <a:rPr lang="en-GB" smtClean="0"/>
              <a:t>‹#›</a:t>
            </a:fld>
            <a:endParaRPr lang="en-GB"/>
          </a:p>
        </p:txBody>
      </p:sp>
    </p:spTree>
    <p:extLst>
      <p:ext uri="{BB962C8B-B14F-4D97-AF65-F5344CB8AC3E}">
        <p14:creationId xmlns:p14="http://schemas.microsoft.com/office/powerpoint/2010/main" val="49986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AF0D074-C1F3-4418-94BB-26F7628CECBE}" type="datetimeFigureOut">
              <a:rPr lang="en-GB" smtClean="0"/>
              <a:t>01/03/2016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4F46E9-5E97-4BA6-A327-4EC217D8032E}" type="slidenum">
              <a:rPr lang="en-GB" smtClean="0"/>
              <a:t>‹#›</a:t>
            </a:fld>
            <a:endParaRPr lang="en-GB"/>
          </a:p>
        </p:txBody>
      </p:sp>
    </p:spTree>
    <p:extLst>
      <p:ext uri="{BB962C8B-B14F-4D97-AF65-F5344CB8AC3E}">
        <p14:creationId xmlns:p14="http://schemas.microsoft.com/office/powerpoint/2010/main" val="10547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AF0D074-C1F3-4418-94BB-26F7628CECBE}" type="datetimeFigureOut">
              <a:rPr lang="en-GB" smtClean="0"/>
              <a:t>01/03/2016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4F46E9-5E97-4BA6-A327-4EC217D8032E}" type="slidenum">
              <a:rPr lang="en-GB" smtClean="0"/>
              <a:t>‹#›</a:t>
            </a:fld>
            <a:endParaRPr lang="en-GB"/>
          </a:p>
        </p:txBody>
      </p:sp>
    </p:spTree>
    <p:extLst>
      <p:ext uri="{BB962C8B-B14F-4D97-AF65-F5344CB8AC3E}">
        <p14:creationId xmlns:p14="http://schemas.microsoft.com/office/powerpoint/2010/main" val="266510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0D074-C1F3-4418-94BB-26F7628CECBE}" type="datetimeFigureOut">
              <a:rPr lang="en-GB" smtClean="0"/>
              <a:t>01/03/2016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4F46E9-5E97-4BA6-A327-4EC217D8032E}" type="slidenum">
              <a:rPr lang="en-GB" smtClean="0"/>
              <a:t>‹#›</a:t>
            </a:fld>
            <a:endParaRPr lang="en-GB"/>
          </a:p>
        </p:txBody>
      </p:sp>
    </p:spTree>
    <p:extLst>
      <p:ext uri="{BB962C8B-B14F-4D97-AF65-F5344CB8AC3E}">
        <p14:creationId xmlns:p14="http://schemas.microsoft.com/office/powerpoint/2010/main" val="259882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F0D074-C1F3-4418-94BB-26F7628CECBE}" type="datetimeFigureOut">
              <a:rPr lang="en-GB" smtClean="0"/>
              <a:t>01/03/2016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4F46E9-5E97-4BA6-A327-4EC217D8032E}" type="slidenum">
              <a:rPr lang="en-GB" smtClean="0"/>
              <a:t>‹#›</a:t>
            </a:fld>
            <a:endParaRPr lang="en-GB"/>
          </a:p>
        </p:txBody>
      </p:sp>
    </p:spTree>
    <p:extLst>
      <p:ext uri="{BB962C8B-B14F-4D97-AF65-F5344CB8AC3E}">
        <p14:creationId xmlns:p14="http://schemas.microsoft.com/office/powerpoint/2010/main" val="43710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F0D074-C1F3-4418-94BB-26F7628CECBE}" type="datetimeFigureOut">
              <a:rPr lang="en-GB" smtClean="0"/>
              <a:t>01/03/2016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4F46E9-5E97-4BA6-A327-4EC217D8032E}" type="slidenum">
              <a:rPr lang="en-GB" smtClean="0"/>
              <a:t>‹#›</a:t>
            </a:fld>
            <a:endParaRPr lang="en-GB"/>
          </a:p>
        </p:txBody>
      </p:sp>
    </p:spTree>
    <p:extLst>
      <p:ext uri="{BB962C8B-B14F-4D97-AF65-F5344CB8AC3E}">
        <p14:creationId xmlns:p14="http://schemas.microsoft.com/office/powerpoint/2010/main" val="400364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0D074-C1F3-4418-94BB-26F7628CECBE}" type="datetimeFigureOut">
              <a:rPr lang="en-GB" smtClean="0"/>
              <a:t>01/03/2016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F46E9-5E97-4BA6-A327-4EC217D8032E}" type="slidenum">
              <a:rPr lang="en-GB" smtClean="0"/>
              <a:t>‹#›</a:t>
            </a:fld>
            <a:endParaRPr lang="en-GB"/>
          </a:p>
        </p:txBody>
      </p:sp>
    </p:spTree>
    <p:extLst>
      <p:ext uri="{BB962C8B-B14F-4D97-AF65-F5344CB8AC3E}">
        <p14:creationId xmlns:p14="http://schemas.microsoft.com/office/powerpoint/2010/main" val="106813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European Media in the Digital Context: analysis and approaches update 2016</a:t>
            </a:r>
          </a:p>
        </p:txBody>
      </p:sp>
      <p:sp>
        <p:nvSpPr>
          <p:cNvPr id="3" name="Subtitle 2"/>
          <p:cNvSpPr>
            <a:spLocks noGrp="1"/>
          </p:cNvSpPr>
          <p:nvPr>
            <p:ph type="subTitle" idx="1"/>
          </p:nvPr>
        </p:nvSpPr>
        <p:spPr/>
        <p:txBody>
          <a:bodyPr/>
          <a:lstStyle/>
          <a:p>
            <a:r>
              <a:rPr lang="en-GB" dirty="0"/>
              <a:t>Richard Rooke, Professor, HWR Berlin School of Economics and Law</a:t>
            </a:r>
          </a:p>
          <a:p>
            <a:r>
              <a:rPr lang="en-GB" dirty="0"/>
              <a:t>Fellow of the Royal Society of Arts, London</a:t>
            </a:r>
          </a:p>
        </p:txBody>
      </p:sp>
    </p:spTree>
    <p:extLst>
      <p:ext uri="{BB962C8B-B14F-4D97-AF65-F5344CB8AC3E}">
        <p14:creationId xmlns:p14="http://schemas.microsoft.com/office/powerpoint/2010/main" val="66014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“Netflix” EAO et al 2015</a:t>
            </a:r>
          </a:p>
        </p:txBody>
      </p:sp>
      <p:pic>
        <p:nvPicPr>
          <p:cNvPr id="3" name="Picture 2"/>
          <p:cNvPicPr>
            <a:picLocks noChangeAspect="1"/>
          </p:cNvPicPr>
          <p:nvPr/>
        </p:nvPicPr>
        <p:blipFill>
          <a:blip r:embed="rId2"/>
          <a:stretch>
            <a:fillRect/>
          </a:stretch>
        </p:blipFill>
        <p:spPr>
          <a:xfrm>
            <a:off x="838199" y="1690688"/>
            <a:ext cx="4556761" cy="2120541"/>
          </a:xfrm>
          <a:prstGeom prst="rect">
            <a:avLst/>
          </a:prstGeom>
        </p:spPr>
      </p:pic>
      <p:pic>
        <p:nvPicPr>
          <p:cNvPr id="4" name="Picture 3"/>
          <p:cNvPicPr>
            <a:picLocks noChangeAspect="1"/>
          </p:cNvPicPr>
          <p:nvPr/>
        </p:nvPicPr>
        <p:blipFill>
          <a:blip r:embed="rId3"/>
          <a:stretch>
            <a:fillRect/>
          </a:stretch>
        </p:blipFill>
        <p:spPr>
          <a:xfrm>
            <a:off x="5621572" y="1986998"/>
            <a:ext cx="6210300" cy="2247900"/>
          </a:xfrm>
          <a:prstGeom prst="rect">
            <a:avLst/>
          </a:prstGeom>
        </p:spPr>
      </p:pic>
      <p:pic>
        <p:nvPicPr>
          <p:cNvPr id="5" name="Picture 4"/>
          <p:cNvPicPr>
            <a:picLocks noChangeAspect="1"/>
          </p:cNvPicPr>
          <p:nvPr/>
        </p:nvPicPr>
        <p:blipFill>
          <a:blip r:embed="rId4"/>
          <a:stretch>
            <a:fillRect/>
          </a:stretch>
        </p:blipFill>
        <p:spPr>
          <a:xfrm>
            <a:off x="5457781" y="1580023"/>
            <a:ext cx="6210299" cy="4462411"/>
          </a:xfrm>
          <a:prstGeom prst="rect">
            <a:avLst/>
          </a:prstGeom>
        </p:spPr>
      </p:pic>
    </p:spTree>
    <p:extLst>
      <p:ext uri="{BB962C8B-B14F-4D97-AF65-F5344CB8AC3E}">
        <p14:creationId xmlns:p14="http://schemas.microsoft.com/office/powerpoint/2010/main" val="371049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21019"/>
            <a:ext cx="10515600" cy="1213076"/>
          </a:xfrm>
        </p:spPr>
        <p:txBody>
          <a:bodyPr/>
          <a:lstStyle/>
          <a:p>
            <a:r>
              <a:rPr lang="en-GB" dirty="0"/>
              <a:t>Futures? Issues…</a:t>
            </a:r>
          </a:p>
        </p:txBody>
      </p:sp>
      <p:sp>
        <p:nvSpPr>
          <p:cNvPr id="3" name="Text Placeholder 2"/>
          <p:cNvSpPr>
            <a:spLocks noGrp="1"/>
          </p:cNvSpPr>
          <p:nvPr>
            <p:ph type="body" idx="1"/>
          </p:nvPr>
        </p:nvSpPr>
        <p:spPr>
          <a:xfrm>
            <a:off x="831850" y="1982289"/>
            <a:ext cx="10515600" cy="3787321"/>
          </a:xfrm>
        </p:spPr>
        <p:txBody>
          <a:bodyPr>
            <a:normAutofit fontScale="92500" lnSpcReduction="20000"/>
          </a:bodyPr>
          <a:lstStyle/>
          <a:p>
            <a:r>
              <a:rPr lang="en-GB" dirty="0"/>
              <a:t>From Production to Consumption: getting the power balance right – public and private.</a:t>
            </a:r>
          </a:p>
          <a:p>
            <a:r>
              <a:rPr lang="en-GB" dirty="0"/>
              <a:t>Global media: trans-national corporations especially digital telecommunication companies with support specialist content providers (e.g. Netflix).</a:t>
            </a:r>
          </a:p>
          <a:p>
            <a:r>
              <a:rPr lang="en-GB" dirty="0"/>
              <a:t>Financial models are re-adjusting (being disrupted) – public and private.</a:t>
            </a:r>
          </a:p>
          <a:p>
            <a:r>
              <a:rPr lang="en-GB" dirty="0"/>
              <a:t>Sectors and states: print, radio, television, Audio-Visual, and film: fragmentation and increased (skills) specialisms increasing plus trans-national convergence but national characteristics remain.</a:t>
            </a:r>
          </a:p>
          <a:p>
            <a:r>
              <a:rPr lang="en-GB" dirty="0"/>
              <a:t>Journalism: from local news to mega-data – fears and opportunities.</a:t>
            </a:r>
          </a:p>
          <a:p>
            <a:r>
              <a:rPr lang="en-GB" dirty="0"/>
              <a:t>Social Media: communication and networks – the impact of the internet (e.g. Facebook, Amazon, etc.).</a:t>
            </a:r>
          </a:p>
          <a:p>
            <a:r>
              <a:rPr lang="en-GB" dirty="0"/>
              <a:t>Ethics – moral and data protection (privacy) - major issues for organisations and journalists. (The work of OSCE exemplary).</a:t>
            </a:r>
          </a:p>
          <a:p>
            <a:endParaRPr lang="en-GB" dirty="0"/>
          </a:p>
        </p:txBody>
      </p:sp>
    </p:spTree>
    <p:extLst>
      <p:ext uri="{BB962C8B-B14F-4D97-AF65-F5344CB8AC3E}">
        <p14:creationId xmlns:p14="http://schemas.microsoft.com/office/powerpoint/2010/main" val="25395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 y="802719"/>
            <a:ext cx="10742048" cy="5575222"/>
          </a:xfrm>
        </p:spPr>
        <p:txBody>
          <a:bodyPr>
            <a:normAutofit fontScale="90000"/>
          </a:bodyPr>
          <a:lstStyle/>
          <a:p>
            <a:r>
              <a:rPr lang="en-GB" sz="4000" b="1" dirty="0"/>
              <a:t>Sources for presentation – an ‘update’:</a:t>
            </a:r>
            <a:br>
              <a:rPr lang="en-GB" sz="4000" b="1" dirty="0"/>
            </a:br>
            <a:br>
              <a:rPr lang="en-GB" sz="4000" dirty="0"/>
            </a:br>
            <a:r>
              <a:rPr lang="en-GB" sz="1800" dirty="0"/>
              <a:t>A. Lange et al, (2015), “The development of the European market for on-demand audio-visual services.” </a:t>
            </a:r>
            <a:r>
              <a:rPr lang="en-GB" sz="1800" i="1" dirty="0"/>
              <a:t>EAO</a:t>
            </a:r>
            <a:r>
              <a:rPr lang="en-GB" sz="1800" dirty="0"/>
              <a:t>, Council of Europe. </a:t>
            </a:r>
            <a:br>
              <a:rPr lang="en-GB" sz="1800" dirty="0"/>
            </a:br>
            <a:r>
              <a:rPr lang="en-GB" sz="1800" i="1" dirty="0"/>
              <a:t>MarketLine </a:t>
            </a:r>
            <a:r>
              <a:rPr lang="en-GB" sz="1800" dirty="0"/>
              <a:t>(2014) “Broadcasting &amp; Cable TV in Europe.”</a:t>
            </a:r>
            <a:br>
              <a:rPr lang="en-GB" sz="1800" dirty="0"/>
            </a:br>
            <a:r>
              <a:rPr lang="en-GB" sz="1800" i="1" dirty="0"/>
              <a:t>MarketLine</a:t>
            </a:r>
            <a:r>
              <a:rPr lang="en-GB" sz="1800" dirty="0"/>
              <a:t> (2015) “Newspapers in Europe.”</a:t>
            </a:r>
            <a:br>
              <a:rPr lang="en-GB" sz="1800" dirty="0"/>
            </a:br>
            <a:r>
              <a:rPr lang="en-GB" sz="1800" dirty="0"/>
              <a:t>S. Saroka et al, (2015) “ It’s (Change in) the (future) Economy, Stupid: Economic indicators, the Media, and Public Opinion, </a:t>
            </a:r>
            <a:r>
              <a:rPr lang="en-GB" sz="1800" i="1" dirty="0"/>
              <a:t>American Journal of Political S</a:t>
            </a:r>
            <a:r>
              <a:rPr lang="en-GB" sz="1800" dirty="0"/>
              <a:t>cience, Vol 59, No 2April 2015, pp 457-474</a:t>
            </a:r>
            <a:br>
              <a:rPr lang="en-GB" sz="1800" dirty="0"/>
            </a:br>
            <a:r>
              <a:rPr lang="en-GB" sz="1800" dirty="0"/>
              <a:t>G. Allen et al, (2014) “The rise and fall of Netflix: what happened and where will it go from here? </a:t>
            </a:r>
            <a:r>
              <a:rPr lang="en-GB" sz="1800" i="1" dirty="0"/>
              <a:t>Journal of International Academy of Case Studies</a:t>
            </a:r>
            <a:r>
              <a:rPr lang="en-GB" sz="1800" dirty="0"/>
              <a:t>, Vol 20, Number 2, 2014</a:t>
            </a:r>
            <a:br>
              <a:rPr lang="en-GB" sz="1800" dirty="0"/>
            </a:br>
            <a:r>
              <a:rPr lang="en-GB" sz="1800" dirty="0"/>
              <a:t>European Commission (2015) </a:t>
            </a:r>
            <a:r>
              <a:rPr lang="en-GB" sz="1800" i="1" dirty="0"/>
              <a:t>DESI</a:t>
            </a:r>
            <a:r>
              <a:rPr lang="en-GB" sz="1800" dirty="0"/>
              <a:t>“ Use of internet”, “Digital Targets Agenda”, “e-Commerce”, “eGovernment”.</a:t>
            </a:r>
            <a:br>
              <a:rPr lang="en-GB" sz="1800" dirty="0"/>
            </a:br>
            <a:r>
              <a:rPr lang="en-GB" sz="1800" dirty="0"/>
              <a:t>European Commission (2016) “EU-U.S. Privacy Shield”</a:t>
            </a:r>
            <a:br>
              <a:rPr lang="en-GB" sz="1800" dirty="0"/>
            </a:br>
            <a:r>
              <a:rPr lang="en-GB" sz="1800" dirty="0"/>
              <a:t>M. David (Ed) et al (2016) “Sixty five years of European Governance” (Caviedes, Maas), </a:t>
            </a:r>
            <a:r>
              <a:rPr lang="en-GB" sz="1800" i="1" dirty="0"/>
              <a:t>Journal of Contemporary Research</a:t>
            </a:r>
            <a:r>
              <a:rPr lang="en-GB" sz="1800" dirty="0"/>
              <a:t>, Vol 12 Issue 1 , 2016, pp 394- 590</a:t>
            </a:r>
            <a:br>
              <a:rPr lang="en-GB" sz="1800" dirty="0"/>
            </a:br>
            <a:r>
              <a:rPr lang="en-GB" sz="1800" dirty="0"/>
              <a:t>IRIS:  </a:t>
            </a:r>
            <a:r>
              <a:rPr lang="en-GB" sz="1800" i="1" dirty="0"/>
              <a:t>Legal Observations of the European Audiovisual Observatory </a:t>
            </a:r>
            <a:r>
              <a:rPr lang="en-GB" sz="1800" dirty="0"/>
              <a:t>(IRIS 2016-2) “Newsletter”</a:t>
            </a:r>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81161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2274" y="2564781"/>
            <a:ext cx="5129561" cy="1628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Thank you for listening and for having me here in Belgrade!</a:t>
            </a:r>
          </a:p>
        </p:txBody>
      </p:sp>
    </p:spTree>
    <p:extLst>
      <p:ext uri="{BB962C8B-B14F-4D97-AF65-F5344CB8AC3E}">
        <p14:creationId xmlns:p14="http://schemas.microsoft.com/office/powerpoint/2010/main" val="212173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681039"/>
            <a:ext cx="10515600" cy="1768248"/>
          </a:xfrm>
        </p:spPr>
        <p:txBody>
          <a:bodyPr/>
          <a:lstStyle/>
          <a:p>
            <a:r>
              <a:rPr lang="en-GB" dirty="0"/>
              <a:t>Book update 2009-2016: analysis and approaches</a:t>
            </a:r>
          </a:p>
        </p:txBody>
      </p:sp>
      <p:sp>
        <p:nvSpPr>
          <p:cNvPr id="3" name="Text Placeholder 2"/>
          <p:cNvSpPr>
            <a:spLocks noGrp="1"/>
          </p:cNvSpPr>
          <p:nvPr>
            <p:ph type="body" idx="1"/>
          </p:nvPr>
        </p:nvSpPr>
        <p:spPr>
          <a:xfrm>
            <a:off x="717551" y="2886641"/>
            <a:ext cx="3229982" cy="3383529"/>
          </a:xfrm>
        </p:spPr>
        <p:txBody>
          <a:bodyPr>
            <a:normAutofit fontScale="92500" lnSpcReduction="20000"/>
          </a:bodyPr>
          <a:lstStyle/>
          <a:p>
            <a:r>
              <a:rPr lang="en-GB" dirty="0"/>
              <a:t>Michael Porter – from production to consumption – the question of ‘values’ and the ‘value chain’.</a:t>
            </a:r>
          </a:p>
          <a:p>
            <a:r>
              <a:rPr lang="en-GB" dirty="0"/>
              <a:t>Comparative work in different contexts (international, national, regional, public-private)</a:t>
            </a:r>
          </a:p>
          <a:p>
            <a:r>
              <a:rPr lang="en-GB" dirty="0"/>
              <a:t>Sectoral differences- TV, film, radio, print, audio-visual, etc.</a:t>
            </a:r>
          </a:p>
          <a:p>
            <a:endParaRPr lang="en-GB" dirty="0"/>
          </a:p>
        </p:txBody>
      </p:sp>
      <p:pic>
        <p:nvPicPr>
          <p:cNvPr id="4" name="Picture 3"/>
          <p:cNvPicPr>
            <a:picLocks noChangeAspect="1"/>
          </p:cNvPicPr>
          <p:nvPr/>
        </p:nvPicPr>
        <p:blipFill>
          <a:blip r:embed="rId2"/>
          <a:stretch>
            <a:fillRect/>
          </a:stretch>
        </p:blipFill>
        <p:spPr>
          <a:xfrm>
            <a:off x="4335850" y="2886642"/>
            <a:ext cx="6410325" cy="3143250"/>
          </a:xfrm>
          <a:prstGeom prst="rect">
            <a:avLst/>
          </a:prstGeom>
        </p:spPr>
      </p:pic>
      <p:graphicFrame>
        <p:nvGraphicFramePr>
          <p:cNvPr id="5" name="Diagram 4"/>
          <p:cNvGraphicFramePr/>
          <p:nvPr>
            <p:extLst>
              <p:ext uri="{D42A27DB-BD31-4B8C-83A1-F6EECF244321}">
                <p14:modId xmlns:p14="http://schemas.microsoft.com/office/powerpoint/2010/main" val="1000176068"/>
              </p:ext>
            </p:extLst>
          </p:nvPr>
        </p:nvGraphicFramePr>
        <p:xfrm>
          <a:off x="4538883" y="1856721"/>
          <a:ext cx="5756841" cy="4173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77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210" y="1477873"/>
            <a:ext cx="10238921" cy="3528467"/>
          </a:xfrm>
        </p:spPr>
        <p:txBody>
          <a:bodyPr>
            <a:normAutofit/>
          </a:bodyPr>
          <a:lstStyle/>
          <a:p>
            <a:r>
              <a:rPr lang="en-GB" dirty="0"/>
              <a:t>EU context: regulation and markets – public and private – the digital agenda 2016.</a:t>
            </a:r>
          </a:p>
        </p:txBody>
      </p:sp>
    </p:spTree>
    <p:extLst>
      <p:ext uri="{BB962C8B-B14F-4D97-AF65-F5344CB8AC3E}">
        <p14:creationId xmlns:p14="http://schemas.microsoft.com/office/powerpoint/2010/main" val="349080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chor="ctr">
            <a:normAutofit/>
          </a:bodyPr>
          <a:lstStyle/>
          <a:p>
            <a:pPr algn="just"/>
            <a:r>
              <a:rPr lang="en-GB" dirty="0"/>
              <a:t>Denmark, Sweden, the Netherlands and Belgium have the most advanced digital economies in the EU followed by Belgium, the UK and Estonia.</a:t>
            </a:r>
          </a:p>
          <a:p>
            <a:pPr algn="just"/>
            <a:r>
              <a:rPr lang="en-GB" dirty="0"/>
              <a:t>Romania, Bulgaria, Greece and Italy are at the bottom of the list.</a:t>
            </a:r>
          </a:p>
        </p:txBody>
      </p:sp>
      <p:sp>
        <p:nvSpPr>
          <p:cNvPr id="6" name="Title 3"/>
          <p:cNvSpPr>
            <a:spLocks noGrp="1"/>
          </p:cNvSpPr>
          <p:nvPr>
            <p:ph type="title"/>
          </p:nvPr>
        </p:nvSpPr>
        <p:spPr>
          <a:noFill/>
        </p:spPr>
        <p:txBody>
          <a:bodyPr>
            <a:noAutofit/>
          </a:bodyPr>
          <a:lstStyle/>
          <a:p>
            <a:pPr algn="just"/>
            <a:r>
              <a:rPr lang="en-GB" dirty="0">
                <a:solidFill>
                  <a:srgbClr val="FF0000"/>
                </a:solidFill>
              </a:rPr>
              <a:t>The Digital Economy and Society Index (DESI) </a:t>
            </a:r>
            <a:r>
              <a:rPr lang="en-GB" dirty="0"/>
              <a:t>is a composite index that summarises relevant indicators on Europe’s digital performance and tracks the evolution of EU Member States in digital competitiveness.  </a:t>
            </a:r>
          </a:p>
        </p:txBody>
      </p:sp>
      <p:sp>
        <p:nvSpPr>
          <p:cNvPr id="2" name="Footer Placeholder 1"/>
          <p:cNvSpPr>
            <a:spLocks noGrp="1"/>
          </p:cNvSpPr>
          <p:nvPr>
            <p:ph type="ftr" sz="quarter" idx="16"/>
          </p:nvPr>
        </p:nvSpPr>
        <p:spPr/>
        <p:txBody>
          <a:bodyPr/>
          <a:lstStyle/>
          <a:p>
            <a:pPr algn="l"/>
            <a:r>
              <a:rPr lang="en-GB" dirty="0">
                <a:solidFill>
                  <a:prstClr val="black">
                    <a:lumMod val="65000"/>
                    <a:lumOff val="35000"/>
                  </a:prstClr>
                </a:solidFill>
              </a:rPr>
              <a:t>Digital Agenda Scoreboard 2015 – Use of Internet</a:t>
            </a:r>
          </a:p>
        </p:txBody>
      </p:sp>
      <p:sp>
        <p:nvSpPr>
          <p:cNvPr id="3" name="Slide Number Placeholder 2"/>
          <p:cNvSpPr>
            <a:spLocks noGrp="1"/>
          </p:cNvSpPr>
          <p:nvPr>
            <p:ph type="sldNum" sz="quarter" idx="17"/>
          </p:nvPr>
        </p:nvSpPr>
        <p:spPr/>
        <p:txBody>
          <a:bodyPr/>
          <a:lstStyle/>
          <a:p>
            <a:fld id="{D3627F00-E101-43EC-9B75-53AED0FC21E2}" type="slidenum">
              <a:rPr lang="en-GB" smtClean="0">
                <a:solidFill>
                  <a:prstClr val="black">
                    <a:tint val="75000"/>
                  </a:prstClr>
                </a:solidFill>
              </a:rPr>
              <a:pPr/>
              <a:t>4</a:t>
            </a:fld>
            <a:endParaRPr lang="en-GB">
              <a:solidFill>
                <a:prstClr val="black">
                  <a:tint val="75000"/>
                </a:prstClr>
              </a:solidFill>
            </a:endParaRPr>
          </a:p>
        </p:txBody>
      </p:sp>
      <p:graphicFrame>
        <p:nvGraphicFramePr>
          <p:cNvPr id="7" name="Chart 6"/>
          <p:cNvGraphicFramePr>
            <a:graphicFrameLocks/>
          </p:cNvGraphicFramePr>
          <p:nvPr>
            <p:extLst/>
          </p:nvPr>
        </p:nvGraphicFramePr>
        <p:xfrm>
          <a:off x="1703512" y="3573016"/>
          <a:ext cx="8856984"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nvPr>
        </p:nvGraphicFramePr>
        <p:xfrm>
          <a:off x="6168008" y="1628798"/>
          <a:ext cx="4248472" cy="1785802"/>
        </p:xfrm>
        <a:graphic>
          <a:graphicData uri="http://schemas.openxmlformats.org/drawingml/2006/table">
            <a:tbl>
              <a:tblPr>
                <a:tableStyleId>{5C22544A-7EE6-4342-B048-85BDC9FD1C3A}</a:tableStyleId>
              </a:tblPr>
              <a:tblGrid>
                <a:gridCol w="1084716">
                  <a:extLst>
                    <a:ext uri="{9D8B030D-6E8A-4147-A177-3AD203B41FA5}">
                      <a16:colId xmlns:a16="http://schemas.microsoft.com/office/drawing/2014/main" val="20000"/>
                    </a:ext>
                  </a:extLst>
                </a:gridCol>
                <a:gridCol w="3163756">
                  <a:extLst>
                    <a:ext uri="{9D8B030D-6E8A-4147-A177-3AD203B41FA5}">
                      <a16:colId xmlns:a16="http://schemas.microsoft.com/office/drawing/2014/main" val="20001"/>
                    </a:ext>
                  </a:extLst>
                </a:gridCol>
              </a:tblGrid>
              <a:tr h="388844">
                <a:tc>
                  <a:txBody>
                    <a:bodyPr/>
                    <a:lstStyle/>
                    <a:p>
                      <a:pPr algn="l" rtl="0" fontAlgn="t"/>
                      <a:r>
                        <a:rPr lang="en-GB" sz="1200" kern="1200" dirty="0">
                          <a:solidFill>
                            <a:schemeClr val="tx1">
                              <a:lumMod val="65000"/>
                              <a:lumOff val="35000"/>
                            </a:schemeClr>
                          </a:solidFill>
                          <a:latin typeface="Arial Narrow" panose="020B0606020202030204" pitchFamily="34" charset="0"/>
                          <a:ea typeface="+mn-ea"/>
                          <a:cs typeface="+mn-cs"/>
                        </a:rPr>
                        <a:t>1 Connectivity</a:t>
                      </a:r>
                    </a:p>
                  </a:txBody>
                  <a:tcPr marL="9525" marR="9525" marT="9525" marB="0"/>
                </a:tc>
                <a:tc>
                  <a:txBody>
                    <a:bodyPr/>
                    <a:lstStyle/>
                    <a:p>
                      <a:pPr algn="l" rtl="0" fontAlgn="t"/>
                      <a:r>
                        <a:rPr lang="en-GB" sz="1200" kern="1200" dirty="0">
                          <a:solidFill>
                            <a:schemeClr val="tx1">
                              <a:lumMod val="65000"/>
                              <a:lumOff val="35000"/>
                            </a:schemeClr>
                          </a:solidFill>
                          <a:latin typeface="Arial Narrow" panose="020B0606020202030204" pitchFamily="34" charset="0"/>
                          <a:ea typeface="+mn-ea"/>
                          <a:cs typeface="+mn-cs"/>
                        </a:rPr>
                        <a:t>Fixed Broadband, Mobile Broadband, Broadband speed, and Affordability</a:t>
                      </a:r>
                    </a:p>
                  </a:txBody>
                  <a:tcPr marL="9525" marR="9525" marT="9525" marB="0"/>
                </a:tc>
                <a:extLst>
                  <a:ext uri="{0D108BD9-81ED-4DB2-BD59-A6C34878D82A}">
                    <a16:rowId xmlns:a16="http://schemas.microsoft.com/office/drawing/2014/main" val="10000"/>
                  </a:ext>
                </a:extLst>
              </a:tr>
              <a:tr h="388844">
                <a:tc>
                  <a:txBody>
                    <a:bodyPr/>
                    <a:lstStyle/>
                    <a:p>
                      <a:pPr algn="l" rtl="0" fontAlgn="t"/>
                      <a:r>
                        <a:rPr lang="en-GB" sz="1200" kern="1200">
                          <a:solidFill>
                            <a:schemeClr val="tx1">
                              <a:lumMod val="65000"/>
                              <a:lumOff val="35000"/>
                            </a:schemeClr>
                          </a:solidFill>
                          <a:latin typeface="Arial Narrow" panose="020B0606020202030204" pitchFamily="34" charset="0"/>
                          <a:ea typeface="+mn-ea"/>
                          <a:cs typeface="+mn-cs"/>
                        </a:rPr>
                        <a:t>2 Human Capital</a:t>
                      </a:r>
                    </a:p>
                  </a:txBody>
                  <a:tcPr marL="9525" marR="9525" marT="9525" marB="0"/>
                </a:tc>
                <a:tc>
                  <a:txBody>
                    <a:bodyPr/>
                    <a:lstStyle/>
                    <a:p>
                      <a:pPr algn="l" rtl="0" fontAlgn="t"/>
                      <a:r>
                        <a:rPr lang="en-GB" sz="1200" kern="1200" dirty="0">
                          <a:solidFill>
                            <a:schemeClr val="tx1">
                              <a:lumMod val="65000"/>
                              <a:lumOff val="35000"/>
                            </a:schemeClr>
                          </a:solidFill>
                          <a:latin typeface="Arial Narrow" panose="020B0606020202030204" pitchFamily="34" charset="0"/>
                          <a:ea typeface="+mn-ea"/>
                          <a:cs typeface="+mn-cs"/>
                        </a:rPr>
                        <a:t>Basic Skills and Usage,  Advanced skills and Development</a:t>
                      </a:r>
                    </a:p>
                  </a:txBody>
                  <a:tcPr marL="9525" marR="9525" marT="9525" marB="0"/>
                </a:tc>
                <a:extLst>
                  <a:ext uri="{0D108BD9-81ED-4DB2-BD59-A6C34878D82A}">
                    <a16:rowId xmlns:a16="http://schemas.microsoft.com/office/drawing/2014/main" val="10001"/>
                  </a:ext>
                </a:extLst>
              </a:tr>
              <a:tr h="230426">
                <a:tc>
                  <a:txBody>
                    <a:bodyPr/>
                    <a:lstStyle/>
                    <a:p>
                      <a:pPr algn="l" rtl="0" fontAlgn="t"/>
                      <a:r>
                        <a:rPr lang="en-GB" sz="1200" kern="1200">
                          <a:solidFill>
                            <a:schemeClr val="tx1">
                              <a:lumMod val="65000"/>
                              <a:lumOff val="35000"/>
                            </a:schemeClr>
                          </a:solidFill>
                          <a:latin typeface="Arial Narrow" panose="020B0606020202030204" pitchFamily="34" charset="0"/>
                          <a:ea typeface="+mn-ea"/>
                          <a:cs typeface="+mn-cs"/>
                        </a:rPr>
                        <a:t>3 Use of Internet</a:t>
                      </a:r>
                    </a:p>
                  </a:txBody>
                  <a:tcPr marL="9525" marR="9525" marT="9525" marB="0"/>
                </a:tc>
                <a:tc>
                  <a:txBody>
                    <a:bodyPr/>
                    <a:lstStyle/>
                    <a:p>
                      <a:pPr algn="l" rtl="0" fontAlgn="t"/>
                      <a:r>
                        <a:rPr lang="en-GB" sz="1200" kern="1200" dirty="0">
                          <a:solidFill>
                            <a:schemeClr val="tx1">
                              <a:lumMod val="65000"/>
                              <a:lumOff val="35000"/>
                            </a:schemeClr>
                          </a:solidFill>
                          <a:latin typeface="Arial Narrow" panose="020B0606020202030204" pitchFamily="34" charset="0"/>
                          <a:ea typeface="+mn-ea"/>
                          <a:cs typeface="+mn-cs"/>
                        </a:rPr>
                        <a:t>Content, Communication and</a:t>
                      </a:r>
                      <a:r>
                        <a:rPr lang="en-GB" sz="1200" kern="1200" baseline="0" dirty="0">
                          <a:solidFill>
                            <a:schemeClr val="tx1">
                              <a:lumMod val="65000"/>
                              <a:lumOff val="35000"/>
                            </a:schemeClr>
                          </a:solidFill>
                          <a:latin typeface="Arial Narrow" panose="020B0606020202030204" pitchFamily="34" charset="0"/>
                          <a:ea typeface="+mn-ea"/>
                          <a:cs typeface="+mn-cs"/>
                        </a:rPr>
                        <a:t> </a:t>
                      </a:r>
                      <a:r>
                        <a:rPr lang="en-GB" sz="1200" kern="1200" dirty="0">
                          <a:solidFill>
                            <a:schemeClr val="tx1">
                              <a:lumMod val="65000"/>
                              <a:lumOff val="35000"/>
                            </a:schemeClr>
                          </a:solidFill>
                          <a:latin typeface="Arial Narrow" panose="020B0606020202030204" pitchFamily="34" charset="0"/>
                          <a:ea typeface="+mn-ea"/>
                          <a:cs typeface="+mn-cs"/>
                        </a:rPr>
                        <a:t>Transactions on line</a:t>
                      </a:r>
                    </a:p>
                  </a:txBody>
                  <a:tcPr marL="9525" marR="9525" marT="9525" marB="0"/>
                </a:tc>
                <a:extLst>
                  <a:ext uri="{0D108BD9-81ED-4DB2-BD59-A6C34878D82A}">
                    <a16:rowId xmlns:a16="http://schemas.microsoft.com/office/drawing/2014/main" val="10002"/>
                  </a:ext>
                </a:extLst>
              </a:tr>
              <a:tr h="388844">
                <a:tc>
                  <a:txBody>
                    <a:bodyPr/>
                    <a:lstStyle/>
                    <a:p>
                      <a:pPr algn="l" rtl="0" fontAlgn="t"/>
                      <a:r>
                        <a:rPr lang="en-GB" sz="1200" kern="1200">
                          <a:solidFill>
                            <a:schemeClr val="tx1">
                              <a:lumMod val="65000"/>
                              <a:lumOff val="35000"/>
                            </a:schemeClr>
                          </a:solidFill>
                          <a:latin typeface="Arial Narrow" panose="020B0606020202030204" pitchFamily="34" charset="0"/>
                          <a:ea typeface="+mn-ea"/>
                          <a:cs typeface="+mn-cs"/>
                        </a:rPr>
                        <a:t>4 Integration of Digital Technology</a:t>
                      </a:r>
                    </a:p>
                  </a:txBody>
                  <a:tcPr marL="9525" marR="9525" marT="9525" marB="0"/>
                </a:tc>
                <a:tc>
                  <a:txBody>
                    <a:bodyPr/>
                    <a:lstStyle/>
                    <a:p>
                      <a:pPr algn="l" rtl="0" fontAlgn="t"/>
                      <a:r>
                        <a:rPr lang="en-GB" sz="1200" kern="1200" dirty="0">
                          <a:solidFill>
                            <a:schemeClr val="tx1">
                              <a:lumMod val="65000"/>
                              <a:lumOff val="35000"/>
                            </a:schemeClr>
                          </a:solidFill>
                          <a:latin typeface="Arial Narrow" panose="020B0606020202030204" pitchFamily="34" charset="0"/>
                          <a:ea typeface="+mn-ea"/>
                          <a:cs typeface="+mn-cs"/>
                        </a:rPr>
                        <a:t>Business digitization and </a:t>
                      </a:r>
                      <a:r>
                        <a:rPr lang="en-GB" sz="1200" kern="1200" dirty="0" err="1">
                          <a:solidFill>
                            <a:schemeClr val="tx1">
                              <a:lumMod val="65000"/>
                              <a:lumOff val="35000"/>
                            </a:schemeClr>
                          </a:solidFill>
                          <a:latin typeface="Arial Narrow" panose="020B0606020202030204" pitchFamily="34" charset="0"/>
                          <a:ea typeface="+mn-ea"/>
                          <a:cs typeface="+mn-cs"/>
                        </a:rPr>
                        <a:t>eCommerce</a:t>
                      </a:r>
                      <a:r>
                        <a:rPr lang="en-GB" sz="1200" kern="1200" dirty="0">
                          <a:solidFill>
                            <a:schemeClr val="tx1">
                              <a:lumMod val="65000"/>
                              <a:lumOff val="35000"/>
                            </a:schemeClr>
                          </a:solidFill>
                          <a:latin typeface="Arial Narrow" panose="020B0606020202030204" pitchFamily="34" charset="0"/>
                          <a:ea typeface="+mn-ea"/>
                          <a:cs typeface="+mn-cs"/>
                        </a:rPr>
                        <a:t> (40%)</a:t>
                      </a:r>
                    </a:p>
                  </a:txBody>
                  <a:tcPr marL="9525" marR="9525" marT="9525" marB="0"/>
                </a:tc>
                <a:extLst>
                  <a:ext uri="{0D108BD9-81ED-4DB2-BD59-A6C34878D82A}">
                    <a16:rowId xmlns:a16="http://schemas.microsoft.com/office/drawing/2014/main" val="10003"/>
                  </a:ext>
                </a:extLst>
              </a:tr>
              <a:tr h="388844">
                <a:tc>
                  <a:txBody>
                    <a:bodyPr/>
                    <a:lstStyle/>
                    <a:p>
                      <a:pPr algn="l" rtl="0" fontAlgn="t"/>
                      <a:r>
                        <a:rPr lang="en-GB" sz="1200" kern="1200">
                          <a:solidFill>
                            <a:schemeClr val="tx1">
                              <a:lumMod val="65000"/>
                              <a:lumOff val="35000"/>
                            </a:schemeClr>
                          </a:solidFill>
                          <a:latin typeface="Arial Narrow" panose="020B0606020202030204" pitchFamily="34" charset="0"/>
                          <a:ea typeface="+mn-ea"/>
                          <a:cs typeface="+mn-cs"/>
                        </a:rPr>
                        <a:t>5 Digital Public Services</a:t>
                      </a:r>
                    </a:p>
                  </a:txBody>
                  <a:tcPr marL="9525" marR="9525" marT="9525" marB="0"/>
                </a:tc>
                <a:tc>
                  <a:txBody>
                    <a:bodyPr/>
                    <a:lstStyle/>
                    <a:p>
                      <a:pPr algn="l" rtl="0" fontAlgn="t"/>
                      <a:r>
                        <a:rPr lang="en-GB" sz="1200" kern="1200" dirty="0" err="1">
                          <a:solidFill>
                            <a:schemeClr val="tx1">
                              <a:lumMod val="65000"/>
                              <a:lumOff val="35000"/>
                            </a:schemeClr>
                          </a:solidFill>
                          <a:latin typeface="Arial Narrow" panose="020B0606020202030204" pitchFamily="34" charset="0"/>
                          <a:ea typeface="+mn-ea"/>
                          <a:cs typeface="+mn-cs"/>
                        </a:rPr>
                        <a:t>eGovernment</a:t>
                      </a:r>
                      <a:r>
                        <a:rPr lang="en-GB" sz="1200" kern="1200" dirty="0">
                          <a:solidFill>
                            <a:schemeClr val="tx1">
                              <a:lumMod val="65000"/>
                              <a:lumOff val="35000"/>
                            </a:schemeClr>
                          </a:solidFill>
                          <a:latin typeface="Arial Narrow" panose="020B0606020202030204" pitchFamily="34" charset="0"/>
                          <a:ea typeface="+mn-ea"/>
                          <a:cs typeface="+mn-cs"/>
                        </a:rPr>
                        <a:t>  and </a:t>
                      </a:r>
                      <a:r>
                        <a:rPr lang="en-GB" sz="1200" kern="1200" dirty="0" err="1">
                          <a:solidFill>
                            <a:schemeClr val="tx1">
                              <a:lumMod val="65000"/>
                              <a:lumOff val="35000"/>
                            </a:schemeClr>
                          </a:solidFill>
                          <a:latin typeface="Arial Narrow" panose="020B0606020202030204" pitchFamily="34" charset="0"/>
                          <a:ea typeface="+mn-ea"/>
                          <a:cs typeface="+mn-cs"/>
                        </a:rPr>
                        <a:t>eHealth</a:t>
                      </a:r>
                      <a:r>
                        <a:rPr lang="en-GB" sz="1200" kern="1200" dirty="0">
                          <a:solidFill>
                            <a:schemeClr val="tx1">
                              <a:lumMod val="65000"/>
                              <a:lumOff val="35000"/>
                            </a:schemeClr>
                          </a:solidFill>
                          <a:latin typeface="Arial Narrow" panose="020B0606020202030204" pitchFamily="34" charset="0"/>
                          <a:ea typeface="+mn-ea"/>
                          <a:cs typeface="+mn-cs"/>
                        </a:rPr>
                        <a:t> (33%)</a:t>
                      </a:r>
                    </a:p>
                  </a:txBody>
                  <a:tcPr marL="9525" marR="9525" marT="9525" marB="0"/>
                </a:tc>
                <a:extLst>
                  <a:ext uri="{0D108BD9-81ED-4DB2-BD59-A6C34878D82A}">
                    <a16:rowId xmlns:a16="http://schemas.microsoft.com/office/drawing/2014/main" val="10004"/>
                  </a:ext>
                </a:extLst>
              </a:tr>
            </a:tbl>
          </a:graphicData>
        </a:graphic>
      </p:graphicFrame>
      <p:sp>
        <p:nvSpPr>
          <p:cNvPr id="8" name="Text Placeholder 3"/>
          <p:cNvSpPr txBox="1">
            <a:spLocks/>
          </p:cNvSpPr>
          <p:nvPr/>
        </p:nvSpPr>
        <p:spPr>
          <a:xfrm>
            <a:off x="6093769" y="1268760"/>
            <a:ext cx="4309865" cy="504056"/>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kern="1200">
                <a:solidFill>
                  <a:schemeClr val="tx1">
                    <a:lumMod val="65000"/>
                    <a:lumOff val="35000"/>
                  </a:schemeClr>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GB" b="1" dirty="0">
                <a:solidFill>
                  <a:prstClr val="black">
                    <a:lumMod val="65000"/>
                    <a:lumOff val="35000"/>
                  </a:prstClr>
                </a:solidFill>
              </a:rPr>
              <a:t>The five dimensions of the DESI</a:t>
            </a:r>
          </a:p>
        </p:txBody>
      </p:sp>
    </p:spTree>
    <p:extLst>
      <p:ext uri="{BB962C8B-B14F-4D97-AF65-F5344CB8AC3E}">
        <p14:creationId xmlns:p14="http://schemas.microsoft.com/office/powerpoint/2010/main" val="143792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627F00-E101-43EC-9B75-53AED0FC21E2}" type="slidenum">
              <a:rPr lang="en-GB" smtClean="0"/>
              <a:t>5</a:t>
            </a:fld>
            <a:endParaRPr lang="en-GB"/>
          </a:p>
        </p:txBody>
      </p:sp>
      <p:sp>
        <p:nvSpPr>
          <p:cNvPr id="4" name="Text Placeholder 3"/>
          <p:cNvSpPr>
            <a:spLocks noGrp="1"/>
          </p:cNvSpPr>
          <p:nvPr>
            <p:ph type="body" sz="quarter" idx="15"/>
          </p:nvPr>
        </p:nvSpPr>
        <p:spPr/>
        <p:txBody>
          <a:bodyPr>
            <a:normAutofit/>
          </a:bodyPr>
          <a:lstStyle/>
          <a:p>
            <a:pPr algn="just"/>
            <a:r>
              <a:rPr lang="en-GB" dirty="0">
                <a:solidFill>
                  <a:schemeClr val="tx1"/>
                </a:solidFill>
              </a:rPr>
              <a:t>Total NGA coverage has now reached 68% in, a gain of 6 points in the last year and of 39 points over the last five years. At the end of 2014, Cable </a:t>
            </a:r>
            <a:r>
              <a:rPr lang="en-GB" dirty="0" err="1">
                <a:solidFill>
                  <a:schemeClr val="tx1"/>
                </a:solidFill>
              </a:rPr>
              <a:t>Docsis</a:t>
            </a:r>
            <a:r>
              <a:rPr lang="en-GB" dirty="0">
                <a:solidFill>
                  <a:schemeClr val="tx1"/>
                </a:solidFill>
              </a:rPr>
              <a:t> 3.0 had the largest NGA coverage at 43%, followed by VDSL (38%) and FTTP (19%). Most of the upgrades in European cable networks already took place by 2011, while VDSL coverage doubled in the last three years. There was a remarkable progress also in FTTP growing from 10% in 2011 to 19% in 2014.</a:t>
            </a:r>
          </a:p>
          <a:p>
            <a:pPr algn="just"/>
            <a:r>
              <a:rPr lang="en-GB" dirty="0">
                <a:solidFill>
                  <a:schemeClr val="tx1"/>
                </a:solidFill>
              </a:rPr>
              <a:t>NGA networks are currently very much limited to urban areas: rural coverage is only 25%, coming mainly from VDSL.  </a:t>
            </a:r>
          </a:p>
        </p:txBody>
      </p:sp>
      <p:sp>
        <p:nvSpPr>
          <p:cNvPr id="6" name="Title 3"/>
          <p:cNvSpPr>
            <a:spLocks noGrp="1"/>
          </p:cNvSpPr>
          <p:nvPr>
            <p:ph type="title"/>
          </p:nvPr>
        </p:nvSpPr>
        <p:spPr>
          <a:xfrm>
            <a:off x="1631504" y="109214"/>
            <a:ext cx="8928992" cy="1015531"/>
          </a:xfrm>
          <a:noFill/>
        </p:spPr>
        <p:txBody>
          <a:bodyPr>
            <a:normAutofit/>
          </a:bodyPr>
          <a:lstStyle/>
          <a:p>
            <a:pPr algn="ctr"/>
            <a:r>
              <a:rPr lang="en-GB" sz="2800" dirty="0"/>
              <a:t>Next Generation Access: the cities are mostly covered</a:t>
            </a:r>
            <a:br>
              <a:rPr lang="en-GB" dirty="0"/>
            </a:br>
            <a:endParaRPr lang="en-GB" dirty="0"/>
          </a:p>
        </p:txBody>
      </p:sp>
      <p:sp>
        <p:nvSpPr>
          <p:cNvPr id="9" name="Footer Placeholder 1"/>
          <p:cNvSpPr>
            <a:spLocks noGrp="1"/>
          </p:cNvSpPr>
          <p:nvPr>
            <p:ph type="ftr" sz="quarter" idx="11"/>
          </p:nvPr>
        </p:nvSpPr>
        <p:spPr>
          <a:xfrm>
            <a:off x="1847528" y="6309321"/>
            <a:ext cx="6048672" cy="469843"/>
          </a:xfrm>
        </p:spPr>
        <p:txBody>
          <a:bodyPr/>
          <a:lstStyle/>
          <a:p>
            <a:pPr algn="l"/>
            <a:r>
              <a:rPr lang="en-GB" dirty="0"/>
              <a:t>Digital Agenda Scoreboard 2015</a:t>
            </a:r>
          </a:p>
        </p:txBody>
      </p:sp>
      <p:graphicFrame>
        <p:nvGraphicFramePr>
          <p:cNvPr id="10" name="Chart 9"/>
          <p:cNvGraphicFramePr>
            <a:graphicFrameLocks/>
          </p:cNvGraphicFramePr>
          <p:nvPr>
            <p:extLst/>
          </p:nvPr>
        </p:nvGraphicFramePr>
        <p:xfrm>
          <a:off x="6031608" y="1196752"/>
          <a:ext cx="4619624" cy="23907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nvPr>
        </p:nvGraphicFramePr>
        <p:xfrm>
          <a:off x="1775520" y="3645024"/>
          <a:ext cx="8661276" cy="2750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80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GB" dirty="0"/>
              <a:t>Digital Agenda Scoreboard 2015</a:t>
            </a:r>
          </a:p>
        </p:txBody>
      </p:sp>
      <p:sp>
        <p:nvSpPr>
          <p:cNvPr id="3" name="Slide Number Placeholder 2"/>
          <p:cNvSpPr>
            <a:spLocks noGrp="1"/>
          </p:cNvSpPr>
          <p:nvPr>
            <p:ph type="sldNum" sz="quarter" idx="12"/>
          </p:nvPr>
        </p:nvSpPr>
        <p:spPr/>
        <p:txBody>
          <a:bodyPr/>
          <a:lstStyle/>
          <a:p>
            <a:fld id="{D3627F00-E101-43EC-9B75-53AED0FC21E2}" type="slidenum">
              <a:rPr lang="en-GB" smtClean="0"/>
              <a:t>6</a:t>
            </a:fld>
            <a:endParaRPr lang="en-GB"/>
          </a:p>
        </p:txBody>
      </p:sp>
      <p:sp>
        <p:nvSpPr>
          <p:cNvPr id="4" name="Text Placeholder 3"/>
          <p:cNvSpPr>
            <a:spLocks noGrp="1"/>
          </p:cNvSpPr>
          <p:nvPr>
            <p:ph type="body" sz="quarter" idx="13"/>
          </p:nvPr>
        </p:nvSpPr>
        <p:spPr/>
        <p:txBody>
          <a:bodyPr>
            <a:normAutofit/>
          </a:bodyPr>
          <a:lstStyle/>
          <a:p>
            <a:pPr algn="just"/>
            <a:r>
              <a:rPr lang="en-GB" dirty="0">
                <a:solidFill>
                  <a:schemeClr val="tx1"/>
                </a:solidFill>
              </a:rPr>
              <a:t>Regular Internet use in the EU has increased by 14 percentage points since the launch of the Digital Agenda, from just above 60% to just below 75%, reaching the target. Even in the last year the score went up by 3 percentage points, indicating that there is still quite some distance to go before approaching saturation levels.</a:t>
            </a:r>
          </a:p>
          <a:p>
            <a:pPr algn="just"/>
            <a:r>
              <a:rPr lang="en-GB" dirty="0">
                <a:solidFill>
                  <a:schemeClr val="tx1"/>
                </a:solidFill>
              </a:rPr>
              <a:t>Progress has been largest in countries with a low starting level, contributing to improved cohesion in the EU, but for any given starting level there are significant variations in outcome, as digital inclusion policies have been more or less active. The biggest gains of above 20 points occurred in Greece, Cyprus, Croatia and the Czech Republic. </a:t>
            </a:r>
          </a:p>
          <a:p>
            <a:pPr algn="just"/>
            <a:r>
              <a:rPr lang="en-GB" dirty="0">
                <a:solidFill>
                  <a:schemeClr val="tx1"/>
                </a:solidFill>
              </a:rPr>
              <a:t>Conversely, the share of the population which has never used the Internet has declined by 12 points to reach 18%, and might achieve the target of 15% next year. </a:t>
            </a:r>
          </a:p>
          <a:p>
            <a:pPr algn="just"/>
            <a:endParaRPr lang="en-GB" dirty="0"/>
          </a:p>
        </p:txBody>
      </p:sp>
      <p:sp>
        <p:nvSpPr>
          <p:cNvPr id="5" name="Text Placeholder 4"/>
          <p:cNvSpPr>
            <a:spLocks noGrp="1"/>
          </p:cNvSpPr>
          <p:nvPr>
            <p:ph type="body" sz="quarter" idx="14"/>
          </p:nvPr>
        </p:nvSpPr>
        <p:spPr/>
        <p:txBody>
          <a:bodyPr>
            <a:normAutofit/>
          </a:bodyPr>
          <a:lstStyle/>
          <a:p>
            <a:pPr algn="just"/>
            <a:r>
              <a:rPr lang="en-GB" dirty="0">
                <a:solidFill>
                  <a:schemeClr val="tx1"/>
                </a:solidFill>
              </a:rPr>
              <a:t>Progress has been especially strong for disadvantaged groups, among which regular Internet use has now reached 60%, up from 41% five years ago. Here, too, the target has been reached. The biggest increase can be observed in the UK, where the share of disadvantaged online has gone up by 25 percentage points in the last three years alone.</a:t>
            </a:r>
          </a:p>
        </p:txBody>
      </p:sp>
      <p:sp>
        <p:nvSpPr>
          <p:cNvPr id="6" name="Text Placeholder 5"/>
          <p:cNvSpPr>
            <a:spLocks noGrp="1"/>
          </p:cNvSpPr>
          <p:nvPr>
            <p:ph type="body" sz="quarter" idx="15"/>
          </p:nvPr>
        </p:nvSpPr>
        <p:spPr/>
        <p:txBody>
          <a:bodyPr>
            <a:normAutofit/>
          </a:bodyPr>
          <a:lstStyle/>
          <a:p>
            <a:pPr algn="just"/>
            <a:r>
              <a:rPr lang="en-GB" dirty="0">
                <a:solidFill>
                  <a:schemeClr val="tx1"/>
                </a:solidFill>
              </a:rPr>
              <a:t>Frequent Internet usage, i.e. connecting at least daily, has risen by 17% (as opposed to 15% at least weekly for regular Internet  usage), indicating a trend among regular users to more frequent use.</a:t>
            </a:r>
          </a:p>
          <a:p>
            <a:pPr algn="just"/>
            <a:endParaRPr lang="en-GB" dirty="0"/>
          </a:p>
          <a:p>
            <a:pPr algn="just"/>
            <a:endParaRPr lang="en-GB" dirty="0"/>
          </a:p>
        </p:txBody>
      </p:sp>
      <p:sp>
        <p:nvSpPr>
          <p:cNvPr id="7" name="Title 6"/>
          <p:cNvSpPr>
            <a:spLocks noGrp="1"/>
          </p:cNvSpPr>
          <p:nvPr>
            <p:ph type="title"/>
          </p:nvPr>
        </p:nvSpPr>
        <p:spPr/>
        <p:txBody>
          <a:bodyPr>
            <a:normAutofit/>
          </a:bodyPr>
          <a:lstStyle/>
          <a:p>
            <a:pPr algn="ctr"/>
            <a:r>
              <a:rPr lang="en-GB" sz="2800" dirty="0"/>
              <a:t>Internet use: a success story</a:t>
            </a:r>
          </a:p>
        </p:txBody>
      </p:sp>
      <p:sp>
        <p:nvSpPr>
          <p:cNvPr id="10" name="TextBox 9"/>
          <p:cNvSpPr txBox="1"/>
          <p:nvPr/>
        </p:nvSpPr>
        <p:spPr>
          <a:xfrm>
            <a:off x="6384033" y="6370789"/>
            <a:ext cx="1718547" cy="369332"/>
          </a:xfrm>
          <a:prstGeom prst="rect">
            <a:avLst/>
          </a:prstGeom>
          <a:noFill/>
        </p:spPr>
        <p:txBody>
          <a:bodyPr wrap="none" rtlCol="0">
            <a:spAutoFit/>
          </a:bodyPr>
          <a:lstStyle/>
          <a:p>
            <a:r>
              <a:rPr lang="fr-BE" dirty="0"/>
              <a:t>Source: Eurostat</a:t>
            </a:r>
            <a:endParaRPr lang="en-GB" dirty="0"/>
          </a:p>
        </p:txBody>
      </p:sp>
      <p:graphicFrame>
        <p:nvGraphicFramePr>
          <p:cNvPr id="11" name="Chart 10"/>
          <p:cNvGraphicFramePr/>
          <p:nvPr>
            <p:extLst/>
          </p:nvPr>
        </p:nvGraphicFramePr>
        <p:xfrm>
          <a:off x="4727848" y="3096896"/>
          <a:ext cx="5760720" cy="37611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799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22" y="1463040"/>
            <a:ext cx="10934518" cy="2720340"/>
          </a:xfrm>
        </p:spPr>
        <p:txBody>
          <a:bodyPr>
            <a:normAutofit/>
          </a:bodyPr>
          <a:lstStyle/>
          <a:p>
            <a:r>
              <a:rPr lang="en-GB" b="1" dirty="0"/>
              <a:t>Media in the digital context: from print to audio-visual - 2016</a:t>
            </a:r>
          </a:p>
        </p:txBody>
      </p:sp>
    </p:spTree>
    <p:extLst>
      <p:ext uri="{BB962C8B-B14F-4D97-AF65-F5344CB8AC3E}">
        <p14:creationId xmlns:p14="http://schemas.microsoft.com/office/powerpoint/2010/main" val="1131653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43060" cy="686435"/>
          </a:xfrm>
        </p:spPr>
        <p:txBody>
          <a:bodyPr>
            <a:normAutofit fontScale="90000"/>
          </a:bodyPr>
          <a:lstStyle/>
          <a:p>
            <a:r>
              <a:rPr lang="en-GB" dirty="0"/>
              <a:t>MarketLine pub.2015 - newspapers</a:t>
            </a:r>
          </a:p>
        </p:txBody>
      </p:sp>
      <p:pic>
        <p:nvPicPr>
          <p:cNvPr id="3" name="Picture 2"/>
          <p:cNvPicPr>
            <a:picLocks noChangeAspect="1"/>
          </p:cNvPicPr>
          <p:nvPr/>
        </p:nvPicPr>
        <p:blipFill>
          <a:blip r:embed="rId2"/>
          <a:stretch>
            <a:fillRect/>
          </a:stretch>
        </p:blipFill>
        <p:spPr>
          <a:xfrm>
            <a:off x="2135927" y="1193717"/>
            <a:ext cx="7752303" cy="4826424"/>
          </a:xfrm>
          <a:prstGeom prst="rect">
            <a:avLst/>
          </a:prstGeom>
        </p:spPr>
      </p:pic>
    </p:spTree>
    <p:extLst>
      <p:ext uri="{BB962C8B-B14F-4D97-AF65-F5344CB8AC3E}">
        <p14:creationId xmlns:p14="http://schemas.microsoft.com/office/powerpoint/2010/main" val="13973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52" y="265246"/>
            <a:ext cx="8882825" cy="943811"/>
          </a:xfrm>
        </p:spPr>
        <p:txBody>
          <a:bodyPr>
            <a:normAutofit fontScale="90000"/>
          </a:bodyPr>
          <a:lstStyle/>
          <a:p>
            <a:r>
              <a:rPr lang="en-GB" sz="4000" dirty="0"/>
              <a:t>MarketLine: Broadcasting and TV pub.2014</a:t>
            </a:r>
          </a:p>
        </p:txBody>
      </p:sp>
      <p:pic>
        <p:nvPicPr>
          <p:cNvPr id="3" name="Picture 2"/>
          <p:cNvPicPr>
            <a:picLocks noChangeAspect="1"/>
          </p:cNvPicPr>
          <p:nvPr/>
        </p:nvPicPr>
        <p:blipFill>
          <a:blip r:embed="rId2"/>
          <a:stretch>
            <a:fillRect/>
          </a:stretch>
        </p:blipFill>
        <p:spPr>
          <a:xfrm>
            <a:off x="2057401" y="1281964"/>
            <a:ext cx="7454264" cy="5100737"/>
          </a:xfrm>
          <a:prstGeom prst="rect">
            <a:avLst/>
          </a:prstGeom>
        </p:spPr>
      </p:pic>
    </p:spTree>
    <p:extLst>
      <p:ext uri="{BB962C8B-B14F-4D97-AF65-F5344CB8AC3E}">
        <p14:creationId xmlns:p14="http://schemas.microsoft.com/office/powerpoint/2010/main" val="277693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935</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Calibri Light</vt:lpstr>
      <vt:lpstr>Office Theme</vt:lpstr>
      <vt:lpstr>European Media in the Digital Context: analysis and approaches update 2016</vt:lpstr>
      <vt:lpstr>Book update 2009-2016: analysis and approaches</vt:lpstr>
      <vt:lpstr>EU context: regulation and markets – public and private – the digital agenda 2016.</vt:lpstr>
      <vt:lpstr>The Digital Economy and Society Index (DESI) is a composite index that summarises relevant indicators on Europe’s digital performance and tracks the evolution of EU Member States in digital competitiveness.  </vt:lpstr>
      <vt:lpstr>Next Generation Access: the cities are mostly covered </vt:lpstr>
      <vt:lpstr>Internet use: a success story</vt:lpstr>
      <vt:lpstr>Media in the digital context: from print to audio-visual - 2016</vt:lpstr>
      <vt:lpstr>MarketLine pub.2015 - newspapers</vt:lpstr>
      <vt:lpstr>MarketLine: Broadcasting and TV pub.2014</vt:lpstr>
      <vt:lpstr>Case study: “Netflix” EAO et al 2015</vt:lpstr>
      <vt:lpstr>Futures? Issues…</vt:lpstr>
      <vt:lpstr>Sources for presentation – an ‘update’:  A. Lange et al, (2015), “The development of the European market for on-demand audio-visual services.” EAO, Council of Europe.  MarketLine (2014) “Broadcasting &amp; Cable TV in Europe.” MarketLine (2015) “Newspapers in Europe.” S. Saroka et al, (2015) “ It’s (Change in) the (future) Economy, Stupid: Economic indicators, the Media, and Public Opinion, American Journal of Political Science, Vol 59, No 2April 2015, pp 457-474 G. Allen et al, (2014) “The rise and fall of Netflix: what happened and where will it go from here? Journal of International Academy of Case Studies, Vol 20, Number 2, 2014 European Commission (2015) DESI“ Use of internet”, “Digital Targets Agenda”, “e-Commerce”, “eGovernment”. European Commission (2016) “EU-U.S. Privacy Shield” M. David (Ed) et al (2016) “Sixty five years of European Governance” (Caviedes, Maas), Journal of Contemporary Research, Vol 12 Issue 1 , 2016, pp 394- 590 IRIS:  Legal Observations of the European Audiovisual Observatory (IRIS 2016-2) “Newsletter”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Media in the Digital context: analysis and approaches update 2016</dc:title>
  <dc:creator>Richard Rooke</dc:creator>
  <cp:lastModifiedBy>Richard Rooke</cp:lastModifiedBy>
  <cp:revision>26</cp:revision>
  <cp:lastPrinted>2016-03-01T14:44:21Z</cp:lastPrinted>
  <dcterms:created xsi:type="dcterms:W3CDTF">2016-03-01T07:01:40Z</dcterms:created>
  <dcterms:modified xsi:type="dcterms:W3CDTF">2016-03-01T14:46:14Z</dcterms:modified>
</cp:coreProperties>
</file>